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07"/>
  </p:notesMasterIdLst>
  <p:sldIdLst>
    <p:sldId id="361" r:id="rId2"/>
    <p:sldId id="394" r:id="rId3"/>
    <p:sldId id="395" r:id="rId4"/>
    <p:sldId id="396" r:id="rId5"/>
    <p:sldId id="397" r:id="rId6"/>
    <p:sldId id="398"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99" r:id="rId97"/>
    <p:sldId id="500" r:id="rId98"/>
    <p:sldId id="501" r:id="rId99"/>
    <p:sldId id="502" r:id="rId100"/>
    <p:sldId id="503" r:id="rId101"/>
    <p:sldId id="504" r:id="rId102"/>
    <p:sldId id="505" r:id="rId103"/>
    <p:sldId id="506" r:id="rId104"/>
    <p:sldId id="507" r:id="rId105"/>
    <p:sldId id="508"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1" autoAdjust="0"/>
    <p:restoredTop sz="78046" autoAdjust="0"/>
  </p:normalViewPr>
  <p:slideViewPr>
    <p:cSldViewPr>
      <p:cViewPr varScale="1">
        <p:scale>
          <a:sx n="44" d="100"/>
          <a:sy n="44" d="100"/>
        </p:scale>
        <p:origin x="907" y="5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D5E47-F045-4C01-A154-66E3997AD169}" type="datetimeFigureOut">
              <a:rPr lang="en-US" smtClean="0"/>
              <a:t>7/14/2023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EC52C-64D1-4EF5-AC14-14AF6A3FC30C}" type="slidenum">
              <a:rPr lang="en-US" smtClean="0"/>
              <a:t>‹#›</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그림 3" descr="20.png"/>
          <p:cNvPicPr>
            <a:picLocks noChangeAspect="1"/>
          </p:cNvPicPr>
          <p:nvPr/>
        </p:nvPicPr>
        <p:blipFill>
          <a:blip r:embed="rId2"/>
          <a:stretch>
            <a:fillRect/>
          </a:stretch>
        </p:blipFill>
        <p:spPr>
          <a:xfrm>
            <a:off x="377" y="283"/>
            <a:ext cx="9143245" cy="6857434"/>
          </a:xfrm>
          <a:prstGeom prst="rect">
            <a:avLst/>
          </a:prstGeom>
        </p:spPr>
      </p:pic>
      <p:pic>
        <p:nvPicPr>
          <p:cNvPr id="8" name="그림 4" descr="22.png"/>
          <p:cNvPicPr>
            <a:picLocks noChangeAspect="1"/>
          </p:cNvPicPr>
          <p:nvPr/>
        </p:nvPicPr>
        <p:blipFill>
          <a:blip r:embed="rId3"/>
          <a:srcRect l="33603" t="53799" r="19765"/>
          <a:stretch>
            <a:fillRect/>
          </a:stretch>
        </p:blipFill>
        <p:spPr>
          <a:xfrm>
            <a:off x="3072809" y="3689498"/>
            <a:ext cx="4263656" cy="3168219"/>
          </a:xfrm>
          <a:prstGeom prst="rect">
            <a:avLst/>
          </a:prstGeom>
        </p:spPr>
      </p:pic>
      <p:pic>
        <p:nvPicPr>
          <p:cNvPr id="9" name="그림 5" descr="21.png"/>
          <p:cNvPicPr>
            <a:picLocks noChangeAspect="1"/>
          </p:cNvPicPr>
          <p:nvPr/>
        </p:nvPicPr>
        <p:blipFill>
          <a:blip r:embed="rId4"/>
          <a:srcRect t="34882" r="27905"/>
          <a:stretch>
            <a:fillRect/>
          </a:stretch>
        </p:blipFill>
        <p:spPr>
          <a:xfrm>
            <a:off x="377" y="2392326"/>
            <a:ext cx="6591809" cy="4465391"/>
          </a:xfrm>
          <a:prstGeom prst="rect">
            <a:avLst/>
          </a:prstGeom>
        </p:spPr>
      </p:pic>
      <p:pic>
        <p:nvPicPr>
          <p:cNvPr id="10" name="어두움" descr="28.png"/>
          <p:cNvPicPr>
            <a:picLocks noChangeAspect="1"/>
          </p:cNvPicPr>
          <p:nvPr/>
        </p:nvPicPr>
        <p:blipFill>
          <a:blip r:embed="rId5"/>
          <a:stretch>
            <a:fillRect/>
          </a:stretch>
        </p:blipFill>
        <p:spPr>
          <a:xfrm>
            <a:off x="377" y="-13894"/>
            <a:ext cx="9143245" cy="6857434"/>
          </a:xfrm>
          <a:prstGeom prst="rect">
            <a:avLst/>
          </a:prstGeom>
        </p:spPr>
      </p:pic>
      <p:pic>
        <p:nvPicPr>
          <p:cNvPr id="11" name="건물" descr="23.png"/>
          <p:cNvPicPr>
            <a:picLocks noChangeAspect="1"/>
          </p:cNvPicPr>
          <p:nvPr/>
        </p:nvPicPr>
        <p:blipFill>
          <a:blip r:embed="rId6"/>
          <a:srcRect l="52093" t="23564"/>
          <a:stretch>
            <a:fillRect/>
          </a:stretch>
        </p:blipFill>
        <p:spPr>
          <a:xfrm>
            <a:off x="4763386" y="1616149"/>
            <a:ext cx="4380236" cy="5241568"/>
          </a:xfrm>
          <a:prstGeom prst="rect">
            <a:avLst/>
          </a:prstGeom>
        </p:spPr>
      </p:pic>
      <p:pic>
        <p:nvPicPr>
          <p:cNvPr id="12" name="그림 9" descr="24.png"/>
          <p:cNvPicPr>
            <a:picLocks noChangeAspect="1"/>
          </p:cNvPicPr>
          <p:nvPr/>
        </p:nvPicPr>
        <p:blipFill>
          <a:blip r:embed="rId7"/>
          <a:srcRect l="86282" t="3252" r="3950" b="79847"/>
          <a:stretch>
            <a:fillRect/>
          </a:stretch>
        </p:blipFill>
        <p:spPr>
          <a:xfrm>
            <a:off x="7889358" y="223284"/>
            <a:ext cx="893135" cy="1158949"/>
          </a:xfrm>
          <a:prstGeom prst="rect">
            <a:avLst/>
          </a:prstGeom>
        </p:spPr>
      </p:pic>
      <p:pic>
        <p:nvPicPr>
          <p:cNvPr id="17" name="그림 14" descr="26.png"/>
          <p:cNvPicPr>
            <a:picLocks noChangeAspect="1"/>
          </p:cNvPicPr>
          <p:nvPr/>
        </p:nvPicPr>
        <p:blipFill>
          <a:blip r:embed="rId8"/>
          <a:srcRect l="20579" t="43720" r="52093" b="53644"/>
          <a:stretch>
            <a:fillRect/>
          </a:stretch>
        </p:blipFill>
        <p:spPr>
          <a:xfrm>
            <a:off x="1881963" y="2998381"/>
            <a:ext cx="2498651" cy="180754"/>
          </a:xfrm>
          <a:prstGeom prst="rect">
            <a:avLst/>
          </a:prstGeom>
        </p:spPr>
      </p:pic>
      <p:pic>
        <p:nvPicPr>
          <p:cNvPr id="18" name="그림 15" descr="27.png"/>
          <p:cNvPicPr>
            <a:picLocks noChangeAspect="1"/>
          </p:cNvPicPr>
          <p:nvPr/>
        </p:nvPicPr>
        <p:blipFill>
          <a:blip r:embed="rId9"/>
          <a:srcRect l="6741" t="43565" r="78374" b="53954"/>
          <a:stretch>
            <a:fillRect/>
          </a:stretch>
        </p:blipFill>
        <p:spPr>
          <a:xfrm>
            <a:off x="616688" y="2987749"/>
            <a:ext cx="1360968" cy="170121"/>
          </a:xfrm>
          <a:prstGeom prst="rect">
            <a:avLst/>
          </a:prstGeom>
        </p:spPr>
      </p:pic>
      <p:pic>
        <p:nvPicPr>
          <p:cNvPr id="19" name="그림 16" descr="29.png"/>
          <p:cNvPicPr>
            <a:picLocks noChangeAspect="1"/>
          </p:cNvPicPr>
          <p:nvPr/>
        </p:nvPicPr>
        <p:blipFill>
          <a:blip r:embed="rId10"/>
          <a:srcRect t="98609"/>
          <a:stretch>
            <a:fillRect/>
          </a:stretch>
        </p:blipFill>
        <p:spPr>
          <a:xfrm>
            <a:off x="377" y="6762307"/>
            <a:ext cx="9143245" cy="95410"/>
          </a:xfrm>
          <a:prstGeom prst="rect">
            <a:avLst/>
          </a:prstGeom>
        </p:spPr>
      </p:pic>
      <p:pic>
        <p:nvPicPr>
          <p:cNvPr id="20" name="그림 17" descr="1-1.png"/>
          <p:cNvPicPr>
            <a:picLocks noChangeAspect="1"/>
          </p:cNvPicPr>
          <p:nvPr/>
        </p:nvPicPr>
        <p:blipFill>
          <a:blip r:embed="rId11" cstate="print"/>
          <a:srcRect l="38974" t="34428" r="38187" b="35300"/>
          <a:stretch>
            <a:fillRect/>
          </a:stretch>
        </p:blipFill>
        <p:spPr bwMode="auto">
          <a:xfrm>
            <a:off x="7280655" y="1197072"/>
            <a:ext cx="1492702" cy="1483620"/>
          </a:xfrm>
          <a:prstGeom prst="rect">
            <a:avLst/>
          </a:prstGeom>
          <a:noFill/>
          <a:ln w="9525">
            <a:noFill/>
            <a:miter lim="800000"/>
            <a:headEnd/>
            <a:tailEnd/>
          </a:ln>
        </p:spPr>
      </p:pic>
      <p:pic>
        <p:nvPicPr>
          <p:cNvPr id="21" name="그림 18" descr="1-4.png"/>
          <p:cNvPicPr>
            <a:picLocks noChangeAspect="1"/>
          </p:cNvPicPr>
          <p:nvPr/>
        </p:nvPicPr>
        <p:blipFill>
          <a:blip r:embed="rId12" cstate="print"/>
          <a:srcRect l="40131" t="1385" r="32597" b="62077"/>
          <a:stretch>
            <a:fillRect/>
          </a:stretch>
        </p:blipFill>
        <p:spPr bwMode="auto">
          <a:xfrm>
            <a:off x="6715140" y="1031358"/>
            <a:ext cx="1783292" cy="1791236"/>
          </a:xfrm>
          <a:prstGeom prst="rect">
            <a:avLst/>
          </a:prstGeom>
          <a:noFill/>
          <a:ln w="9525">
            <a:noFill/>
            <a:miter lim="800000"/>
            <a:headEnd/>
            <a:tailEnd/>
          </a:ln>
        </p:spPr>
      </p:pic>
      <p:pic>
        <p:nvPicPr>
          <p:cNvPr id="22" name="그림 19" descr="1-6.png"/>
          <p:cNvPicPr>
            <a:picLocks noChangeAspect="1"/>
          </p:cNvPicPr>
          <p:nvPr/>
        </p:nvPicPr>
        <p:blipFill>
          <a:blip r:embed="rId12" cstate="print"/>
          <a:srcRect l="40390" t="1039" r="32079" b="62424"/>
          <a:stretch>
            <a:fillRect/>
          </a:stretch>
        </p:blipFill>
        <p:spPr bwMode="auto">
          <a:xfrm>
            <a:off x="7156405" y="1205263"/>
            <a:ext cx="1442752" cy="1437076"/>
          </a:xfrm>
          <a:prstGeom prst="rect">
            <a:avLst/>
          </a:prstGeom>
          <a:noFill/>
          <a:ln w="9525">
            <a:noFill/>
            <a:miter lim="800000"/>
            <a:headEnd/>
            <a:tailEnd/>
          </a:ln>
        </p:spPr>
      </p:pic>
      <p:pic>
        <p:nvPicPr>
          <p:cNvPr id="23" name="그림 20" descr="1-7.png"/>
          <p:cNvPicPr>
            <a:picLocks noChangeAspect="1"/>
          </p:cNvPicPr>
          <p:nvPr/>
        </p:nvPicPr>
        <p:blipFill>
          <a:blip r:embed="rId13" cstate="print"/>
          <a:srcRect l="42531" t="57216" r="50758" b="34682"/>
          <a:stretch>
            <a:fillRect/>
          </a:stretch>
        </p:blipFill>
        <p:spPr bwMode="auto">
          <a:xfrm>
            <a:off x="7215206" y="2531638"/>
            <a:ext cx="438162" cy="397296"/>
          </a:xfrm>
          <a:prstGeom prst="rect">
            <a:avLst/>
          </a:prstGeom>
          <a:noFill/>
          <a:ln w="9525">
            <a:noFill/>
            <a:miter lim="800000"/>
            <a:headEnd/>
            <a:tailEnd/>
          </a:ln>
        </p:spPr>
      </p:pic>
      <p:pic>
        <p:nvPicPr>
          <p:cNvPr id="24" name="그림 21" descr="1-8.png"/>
          <p:cNvPicPr>
            <a:picLocks noChangeAspect="1"/>
          </p:cNvPicPr>
          <p:nvPr/>
        </p:nvPicPr>
        <p:blipFill>
          <a:blip r:embed="rId14" cstate="print"/>
          <a:srcRect l="10622" t="7997" r="10622" b="7997"/>
          <a:stretch>
            <a:fillRect/>
          </a:stretch>
        </p:blipFill>
        <p:spPr bwMode="auto">
          <a:xfrm>
            <a:off x="5573196" y="-378331"/>
            <a:ext cx="5148956" cy="4119390"/>
          </a:xfrm>
          <a:prstGeom prst="rect">
            <a:avLst/>
          </a:prstGeom>
          <a:noFill/>
          <a:ln w="9525">
            <a:noFill/>
            <a:miter lim="800000"/>
            <a:headEnd/>
            <a:tailEnd/>
          </a:ln>
        </p:spPr>
      </p:pic>
      <p:sp>
        <p:nvSpPr>
          <p:cNvPr id="2" name="제목 1"/>
          <p:cNvSpPr>
            <a:spLocks noGrp="1"/>
          </p:cNvSpPr>
          <p:nvPr>
            <p:ph type="ctrTitle"/>
          </p:nvPr>
        </p:nvSpPr>
        <p:spPr>
          <a:xfrm>
            <a:off x="635906" y="1578935"/>
            <a:ext cx="6150234" cy="1470025"/>
          </a:xfrm>
        </p:spPr>
        <p:txBody>
          <a:bodyPr anchor="b" anchorCtr="0">
            <a:normAutofit/>
          </a:bodyPr>
          <a:lstStyle>
            <a:lvl1pPr algn="l">
              <a:defRPr sz="4000"/>
            </a:lvl1pPr>
          </a:lstStyle>
          <a:p>
            <a:r>
              <a:rPr lang="en-US" altLang="ko-KR"/>
              <a:t>Click to edit Master title style</a:t>
            </a:r>
            <a:endParaRPr lang="ko-KR" altLang="en-US" dirty="0"/>
          </a:p>
        </p:txBody>
      </p:sp>
      <p:sp>
        <p:nvSpPr>
          <p:cNvPr id="3" name="부제목 2"/>
          <p:cNvSpPr>
            <a:spLocks noGrp="1"/>
          </p:cNvSpPr>
          <p:nvPr>
            <p:ph type="subTitle" idx="1"/>
          </p:nvPr>
        </p:nvSpPr>
        <p:spPr>
          <a:xfrm>
            <a:off x="635906" y="3116226"/>
            <a:ext cx="6150234" cy="746125"/>
          </a:xfrm>
        </p:spPr>
        <p:txBody>
          <a:bodyPr/>
          <a:lstStyle>
            <a:lvl1pPr marL="0" indent="0" algn="l" latinLnBrk="0">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ko-KR" altLang="en-US" dirty="0"/>
          </a:p>
        </p:txBody>
      </p:sp>
      <p:sp>
        <p:nvSpPr>
          <p:cNvPr id="4" name="날짜 개체 틀 3"/>
          <p:cNvSpPr>
            <a:spLocks noGrp="1"/>
          </p:cNvSpPr>
          <p:nvPr>
            <p:ph type="dt" sz="half" idx="10"/>
          </p:nvPr>
        </p:nvSpPr>
        <p:spPr/>
        <p:txBody>
          <a:bodyPr/>
          <a:lstStyle/>
          <a:p>
            <a:fld id="{10746080-453C-4BEF-9A1F-F094B996EB79}" type="datetimeFigureOut">
              <a:rPr lang="en-US" smtClean="0"/>
              <a:t>7/14/2023</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8999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0" presetClass="path" presetSubtype="0" accel="50000" decel="50000" fill="hold" nodeType="withEffect">
                                  <p:stCondLst>
                                    <p:cond delay="0"/>
                                  </p:stCondLst>
                                  <p:childTnLst>
                                    <p:animMotion origin="layout" path="M -7.77778E-6 3.46945E-18 L 0.02552 0.06274 " pathEditMode="relative" ptsTypes="AA">
                                      <p:cBhvr>
                                        <p:cTn id="9" dur="1000" spd="-100000" fill="hold"/>
                                        <p:tgtEl>
                                          <p:spTgt spid="11"/>
                                        </p:tgtEl>
                                        <p:attrNameLst>
                                          <p:attrName>ppt_x</p:attrName>
                                          <p:attrName>ppt_y</p:attrName>
                                        </p:attrNameLst>
                                      </p:cBhvr>
                                    </p:animMotion>
                                  </p:childTnLst>
                                </p:cTn>
                              </p:par>
                              <p:par>
                                <p:cTn id="10" presetID="53" presetClass="entr" presetSubtype="0" fill="hold" nodeType="withEffect">
                                  <p:stCondLst>
                                    <p:cond delay="10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700" fill="hold"/>
                                        <p:tgtEl>
                                          <p:spTgt spid="20"/>
                                        </p:tgtEl>
                                        <p:attrNameLst>
                                          <p:attrName>ppt_w</p:attrName>
                                        </p:attrNameLst>
                                      </p:cBhvr>
                                      <p:tavLst>
                                        <p:tav tm="0">
                                          <p:val>
                                            <p:fltVal val="0"/>
                                          </p:val>
                                        </p:tav>
                                        <p:tav tm="100000">
                                          <p:val>
                                            <p:strVal val="#ppt_w"/>
                                          </p:val>
                                        </p:tav>
                                      </p:tavLst>
                                    </p:anim>
                                    <p:anim calcmode="lin" valueType="num">
                                      <p:cBhvr>
                                        <p:cTn id="13" dur="700" fill="hold"/>
                                        <p:tgtEl>
                                          <p:spTgt spid="20"/>
                                        </p:tgtEl>
                                        <p:attrNameLst>
                                          <p:attrName>ppt_h</p:attrName>
                                        </p:attrNameLst>
                                      </p:cBhvr>
                                      <p:tavLst>
                                        <p:tav tm="0">
                                          <p:val>
                                            <p:fltVal val="0"/>
                                          </p:val>
                                        </p:tav>
                                        <p:tav tm="100000">
                                          <p:val>
                                            <p:strVal val="#ppt_h"/>
                                          </p:val>
                                        </p:tav>
                                      </p:tavLst>
                                    </p:anim>
                                    <p:animEffect transition="in" filter="fade">
                                      <p:cBhvr>
                                        <p:cTn id="14" dur="700"/>
                                        <p:tgtEl>
                                          <p:spTgt spid="20"/>
                                        </p:tgtEl>
                                      </p:cBhvr>
                                    </p:animEffect>
                                  </p:childTnLst>
                                </p:cTn>
                              </p:par>
                              <p:par>
                                <p:cTn id="15" presetID="10" presetClass="exit" presetSubtype="0" fill="hold" nodeType="withEffect">
                                  <p:stCondLst>
                                    <p:cond delay="1600"/>
                                  </p:stCondLst>
                                  <p:childTnLst>
                                    <p:animEffect transition="out" filter="fade">
                                      <p:cBhvr>
                                        <p:cTn id="16" dur="1000"/>
                                        <p:tgtEl>
                                          <p:spTgt spid="20"/>
                                        </p:tgtEl>
                                      </p:cBhvr>
                                    </p:animEffect>
                                    <p:set>
                                      <p:cBhvr>
                                        <p:cTn id="17" dur="1" fill="hold">
                                          <p:stCondLst>
                                            <p:cond delay="999"/>
                                          </p:stCondLst>
                                        </p:cTn>
                                        <p:tgtEl>
                                          <p:spTgt spid="20"/>
                                        </p:tgtEl>
                                        <p:attrNameLst>
                                          <p:attrName>style.visibility</p:attrName>
                                        </p:attrNameLst>
                                      </p:cBhvr>
                                      <p:to>
                                        <p:strVal val="hidden"/>
                                      </p:to>
                                    </p:set>
                                  </p:childTnLst>
                                </p:cTn>
                              </p:par>
                              <p:par>
                                <p:cTn id="18" presetID="8" presetClass="emph" presetSubtype="0" fill="hold" nodeType="withEffect">
                                  <p:stCondLst>
                                    <p:cond delay="1500"/>
                                  </p:stCondLst>
                                  <p:childTnLst>
                                    <p:animRot by="14400000">
                                      <p:cBhvr>
                                        <p:cTn id="19" dur="3000" fill="hold"/>
                                        <p:tgtEl>
                                          <p:spTgt spid="20"/>
                                        </p:tgtEl>
                                        <p:attrNameLst>
                                          <p:attrName>r</p:attrName>
                                        </p:attrNameLst>
                                      </p:cBhvr>
                                    </p:animRot>
                                  </p:childTnLst>
                                </p:cTn>
                              </p:par>
                              <p:par>
                                <p:cTn id="20" presetID="23" presetClass="entr" presetSubtype="16" fill="hold" nodeType="withEffect">
                                  <p:stCondLst>
                                    <p:cond delay="13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childTnLst>
                                </p:cTn>
                              </p:par>
                              <p:par>
                                <p:cTn id="24" presetID="0" presetClass="path" presetSubtype="0" accel="50000" decel="50000" fill="hold" nodeType="withEffect">
                                  <p:stCondLst>
                                    <p:cond delay="1300"/>
                                  </p:stCondLst>
                                  <p:childTnLst>
                                    <p:animMotion origin="layout" path="M -3.05556E-6 2.53469E-6 L 0.02361 2.53469E-6 " pathEditMode="relative" ptsTypes="AA">
                                      <p:cBhvr>
                                        <p:cTn id="25" dur="500" fill="hold"/>
                                        <p:tgtEl>
                                          <p:spTgt spid="21"/>
                                        </p:tgtEl>
                                        <p:attrNameLst>
                                          <p:attrName>ppt_x</p:attrName>
                                          <p:attrName>ppt_y</p:attrName>
                                        </p:attrNameLst>
                                      </p:cBhvr>
                                    </p:animMotion>
                                  </p:childTnLst>
                                </p:cTn>
                              </p:par>
                              <p:par>
                                <p:cTn id="26" presetID="0" presetClass="path" presetSubtype="0" accel="50000" decel="50000" fill="hold" nodeType="withEffect">
                                  <p:stCondLst>
                                    <p:cond delay="1800"/>
                                  </p:stCondLst>
                                  <p:childTnLst>
                                    <p:animMotion origin="layout" path="M 0.02361 1.12858E-6 L -0.06303 1.12858E-6 " pathEditMode="relative" rAng="0" ptsTypes="AA">
                                      <p:cBhvr>
                                        <p:cTn id="27" dur="2000" fill="hold"/>
                                        <p:tgtEl>
                                          <p:spTgt spid="21"/>
                                        </p:tgtEl>
                                        <p:attrNameLst>
                                          <p:attrName>ppt_x</p:attrName>
                                          <p:attrName>ppt_y</p:attrName>
                                        </p:attrNameLst>
                                      </p:cBhvr>
                                      <p:rCtr x="-43" y="0"/>
                                    </p:animMotion>
                                  </p:childTnLst>
                                </p:cTn>
                              </p:par>
                              <p:par>
                                <p:cTn id="28" presetID="10" presetClass="exit" presetSubtype="0" fill="hold" nodeType="withEffect">
                                  <p:stCondLst>
                                    <p:cond delay="2800"/>
                                  </p:stCondLst>
                                  <p:childTnLst>
                                    <p:animEffect transition="out" filter="fade">
                                      <p:cBhvr>
                                        <p:cTn id="29" dur="1000"/>
                                        <p:tgtEl>
                                          <p:spTgt spid="21"/>
                                        </p:tgtEl>
                                      </p:cBhvr>
                                    </p:animEffect>
                                    <p:set>
                                      <p:cBhvr>
                                        <p:cTn id="30" dur="1" fill="hold">
                                          <p:stCondLst>
                                            <p:cond delay="999"/>
                                          </p:stCondLst>
                                        </p:cTn>
                                        <p:tgtEl>
                                          <p:spTgt spid="21"/>
                                        </p:tgtEl>
                                        <p:attrNameLst>
                                          <p:attrName>style.visibility</p:attrName>
                                        </p:attrNameLst>
                                      </p:cBhvr>
                                      <p:to>
                                        <p:strVal val="hidden"/>
                                      </p:to>
                                    </p:set>
                                  </p:childTnLst>
                                </p:cTn>
                              </p:par>
                              <p:par>
                                <p:cTn id="31" presetID="10" presetClass="entr" presetSubtype="0" fill="hold" nodeType="withEffect">
                                  <p:stCondLst>
                                    <p:cond delay="10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0" presetClass="path" presetSubtype="0" accel="50000" decel="50000" fill="hold" nodeType="withEffect">
                                  <p:stCondLst>
                                    <p:cond delay="1100"/>
                                  </p:stCondLst>
                                  <p:childTnLst>
                                    <p:animMotion origin="layout" path="M -3.05556E-6 2.53469E-6 L 0.0474 2.53469E-6 " pathEditMode="relative" ptsTypes="AA">
                                      <p:cBhvr>
                                        <p:cTn id="35" dur="3000" fill="hold"/>
                                        <p:tgtEl>
                                          <p:spTgt spid="22"/>
                                        </p:tgtEl>
                                        <p:attrNameLst>
                                          <p:attrName>ppt_x</p:attrName>
                                          <p:attrName>ppt_y</p:attrName>
                                        </p:attrNameLst>
                                      </p:cBhvr>
                                    </p:animMotion>
                                  </p:childTnLst>
                                </p:cTn>
                              </p:par>
                              <p:par>
                                <p:cTn id="36" presetID="10" presetClass="exit" presetSubtype="0" fill="hold" nodeType="withEffect">
                                  <p:stCondLst>
                                    <p:cond delay="2100"/>
                                  </p:stCondLst>
                                  <p:childTnLst>
                                    <p:animEffect transition="out" filter="fade">
                                      <p:cBhvr>
                                        <p:cTn id="37" dur="1000"/>
                                        <p:tgtEl>
                                          <p:spTgt spid="22"/>
                                        </p:tgtEl>
                                      </p:cBhvr>
                                    </p:animEffect>
                                    <p:set>
                                      <p:cBhvr>
                                        <p:cTn id="38" dur="1" fill="hold">
                                          <p:stCondLst>
                                            <p:cond delay="999"/>
                                          </p:stCondLst>
                                        </p:cTn>
                                        <p:tgtEl>
                                          <p:spTgt spid="22"/>
                                        </p:tgtEl>
                                        <p:attrNameLst>
                                          <p:attrName>style.visibility</p:attrName>
                                        </p:attrNameLst>
                                      </p:cBhvr>
                                      <p:to>
                                        <p:strVal val="hidden"/>
                                      </p:to>
                                    </p:set>
                                  </p:childTnLst>
                                </p:cTn>
                              </p:par>
                              <p:par>
                                <p:cTn id="39" presetID="10" presetClass="entr" presetSubtype="0" fill="hold" nodeType="withEffect">
                                  <p:stCondLst>
                                    <p:cond delay="13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xit" presetSubtype="0" fill="hold" nodeType="withEffect">
                                  <p:stCondLst>
                                    <p:cond delay="18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ntr" presetSubtype="0" fill="hold" nodeType="withEffect">
                                  <p:stCondLst>
                                    <p:cond delay="1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childTnLst>
                                </p:cTn>
                              </p:par>
                              <p:par>
                                <p:cTn id="48" presetID="10" presetClass="exit" presetSubtype="0" fill="hold" nodeType="withEffect">
                                  <p:stCondLst>
                                    <p:cond delay="2000"/>
                                  </p:stCondLst>
                                  <p:childTnLst>
                                    <p:animEffect transition="out" filter="fade">
                                      <p:cBhvr>
                                        <p:cTn id="49" dur="1800"/>
                                        <p:tgtEl>
                                          <p:spTgt spid="24"/>
                                        </p:tgtEl>
                                      </p:cBhvr>
                                    </p:animEffect>
                                    <p:set>
                                      <p:cBhvr>
                                        <p:cTn id="50" dur="1" fill="hold">
                                          <p:stCondLst>
                                            <p:cond delay="1799"/>
                                          </p:stCondLst>
                                        </p:cTn>
                                        <p:tgtEl>
                                          <p:spTgt spid="24"/>
                                        </p:tgtEl>
                                        <p:attrNameLst>
                                          <p:attrName>style.visibility</p:attrName>
                                        </p:attrNameLst>
                                      </p:cBhvr>
                                      <p:to>
                                        <p:strVal val="hidden"/>
                                      </p:to>
                                    </p:set>
                                  </p:childTnLst>
                                </p:cTn>
                              </p:par>
                              <p:par>
                                <p:cTn id="51" presetID="22" presetClass="entr" presetSubtype="8" fill="hold" nodeType="withEffect">
                                  <p:stCondLst>
                                    <p:cond delay="200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1000"/>
                                        <p:tgtEl>
                                          <p:spTgt spid="9"/>
                                        </p:tgtEl>
                                      </p:cBhvr>
                                    </p:animEffect>
                                  </p:childTnLst>
                                </p:cTn>
                              </p:par>
                              <p:par>
                                <p:cTn id="54" presetID="22" presetClass="entr" presetSubtype="4" fill="hold" nodeType="withEffect">
                                  <p:stCondLst>
                                    <p:cond delay="220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1000"/>
                                        <p:tgtEl>
                                          <p:spTgt spid="8"/>
                                        </p:tgtEl>
                                      </p:cBhvr>
                                    </p:animEffect>
                                  </p:childTnLst>
                                </p:cTn>
                              </p:par>
                              <p:par>
                                <p:cTn id="57" presetID="22" presetClass="entr" presetSubtype="8" fill="hold" nodeType="withEffect">
                                  <p:stCondLst>
                                    <p:cond delay="280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1000"/>
                                        <p:tgtEl>
                                          <p:spTgt spid="18"/>
                                        </p:tgtEl>
                                      </p:cBhvr>
                                    </p:animEffect>
                                  </p:childTnLst>
                                </p:cTn>
                              </p:par>
                              <p:par>
                                <p:cTn id="60" presetID="22" presetClass="entr" presetSubtype="8" fill="hold" nodeType="withEffect">
                                  <p:stCondLst>
                                    <p:cond delay="280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세로 텍스트 개체 틀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7/14/2023</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85183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en-US" altLang="ko-KR"/>
              <a:t>Click to edit Master title style</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7/14/2023</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4112438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내용 개체 틀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7/14/2023</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408972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en-US" altLang="ko-KR"/>
              <a:t>Click to edit Master title style</a:t>
            </a:r>
            <a:endParaRPr lang="ko-KR" altLang="en-US" dirty="0"/>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날짜 개체 틀 3"/>
          <p:cNvSpPr>
            <a:spLocks noGrp="1"/>
          </p:cNvSpPr>
          <p:nvPr>
            <p:ph type="dt" sz="half" idx="10"/>
          </p:nvPr>
        </p:nvSpPr>
        <p:spPr/>
        <p:txBody>
          <a:bodyPr/>
          <a:lstStyle/>
          <a:p>
            <a:fld id="{10746080-453C-4BEF-9A1F-F094B996EB79}" type="datetimeFigureOut">
              <a:rPr lang="en-US" smtClean="0"/>
              <a:t>7/14/2023</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39301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날짜 개체 틀 4"/>
          <p:cNvSpPr>
            <a:spLocks noGrp="1"/>
          </p:cNvSpPr>
          <p:nvPr>
            <p:ph type="dt" sz="half" idx="10"/>
          </p:nvPr>
        </p:nvSpPr>
        <p:spPr/>
        <p:txBody>
          <a:bodyPr/>
          <a:lstStyle/>
          <a:p>
            <a:fld id="{10746080-453C-4BEF-9A1F-F094B996EB79}" type="datetimeFigureOut">
              <a:rPr lang="en-US" smtClean="0"/>
              <a:t>7/14/2023</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165298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날짜 개체 틀 6"/>
          <p:cNvSpPr>
            <a:spLocks noGrp="1"/>
          </p:cNvSpPr>
          <p:nvPr>
            <p:ph type="dt" sz="half" idx="10"/>
          </p:nvPr>
        </p:nvSpPr>
        <p:spPr/>
        <p:txBody>
          <a:bodyPr/>
          <a:lstStyle/>
          <a:p>
            <a:fld id="{10746080-453C-4BEF-9A1F-F094B996EB79}" type="datetimeFigureOut">
              <a:rPr lang="en-US" smtClean="0"/>
              <a:t>7/14/2023</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42093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날짜 개체 틀 2"/>
          <p:cNvSpPr>
            <a:spLocks noGrp="1"/>
          </p:cNvSpPr>
          <p:nvPr>
            <p:ph type="dt" sz="half" idx="10"/>
          </p:nvPr>
        </p:nvSpPr>
        <p:spPr/>
        <p:txBody>
          <a:bodyPr/>
          <a:lstStyle/>
          <a:p>
            <a:fld id="{10746080-453C-4BEF-9A1F-F094B996EB79}" type="datetimeFigureOut">
              <a:rPr lang="en-US" smtClean="0"/>
              <a:t>7/14/2023</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058174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0746080-453C-4BEF-9A1F-F094B996EB79}" type="datetimeFigureOut">
              <a:rPr lang="en-US" smtClean="0"/>
              <a:t>7/14/2023</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65018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날짜 개체 틀 4"/>
          <p:cNvSpPr>
            <a:spLocks noGrp="1"/>
          </p:cNvSpPr>
          <p:nvPr>
            <p:ph type="dt" sz="half" idx="10"/>
          </p:nvPr>
        </p:nvSpPr>
        <p:spPr/>
        <p:txBody>
          <a:bodyPr/>
          <a:lstStyle/>
          <a:p>
            <a:fld id="{10746080-453C-4BEF-9A1F-F094B996EB79}" type="datetimeFigureOut">
              <a:rPr lang="en-US" smtClean="0"/>
              <a:t>7/14/2023</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35608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날짜 개체 틀 4"/>
          <p:cNvSpPr>
            <a:spLocks noGrp="1"/>
          </p:cNvSpPr>
          <p:nvPr>
            <p:ph type="dt" sz="half" idx="10"/>
          </p:nvPr>
        </p:nvSpPr>
        <p:spPr/>
        <p:txBody>
          <a:bodyPr/>
          <a:lstStyle/>
          <a:p>
            <a:fld id="{10746080-453C-4BEF-9A1F-F094B996EB79}" type="datetimeFigureOut">
              <a:rPr lang="en-US" smtClean="0"/>
              <a:t>7/14/2023</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196746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그림 3" descr="1.png"/>
          <p:cNvPicPr>
            <a:picLocks noChangeAspect="1"/>
          </p:cNvPicPr>
          <p:nvPr/>
        </p:nvPicPr>
        <p:blipFill>
          <a:blip r:embed="rId13"/>
          <a:stretch>
            <a:fillRect/>
          </a:stretch>
        </p:blipFill>
        <p:spPr>
          <a:xfrm>
            <a:off x="377" y="-40058"/>
            <a:ext cx="9143245" cy="6857434"/>
          </a:xfrm>
          <a:prstGeom prst="rect">
            <a:avLst/>
          </a:prstGeom>
        </p:spPr>
      </p:pic>
      <p:pic>
        <p:nvPicPr>
          <p:cNvPr id="8" name="그림 4" descr="29.png"/>
          <p:cNvPicPr>
            <a:picLocks noChangeAspect="1"/>
          </p:cNvPicPr>
          <p:nvPr/>
        </p:nvPicPr>
        <p:blipFill>
          <a:blip r:embed="rId14"/>
          <a:srcRect t="98609"/>
          <a:stretch>
            <a:fillRect/>
          </a:stretch>
        </p:blipFill>
        <p:spPr>
          <a:xfrm>
            <a:off x="377" y="6762307"/>
            <a:ext cx="9143245" cy="95410"/>
          </a:xfrm>
          <a:prstGeom prst="rect">
            <a:avLst/>
          </a:prstGeom>
        </p:spPr>
      </p:pic>
      <p:pic>
        <p:nvPicPr>
          <p:cNvPr id="9" name="그림 5" descr="5.png"/>
          <p:cNvPicPr>
            <a:picLocks noChangeAspect="1"/>
          </p:cNvPicPr>
          <p:nvPr/>
        </p:nvPicPr>
        <p:blipFill>
          <a:blip r:embed="rId15"/>
          <a:srcRect l="87212" t="2942" r="3368" b="81863"/>
          <a:stretch>
            <a:fillRect/>
          </a:stretch>
        </p:blipFill>
        <p:spPr>
          <a:xfrm>
            <a:off x="7974419" y="202019"/>
            <a:ext cx="861237" cy="1041990"/>
          </a:xfrm>
          <a:prstGeom prst="rect">
            <a:avLst/>
          </a:prstGeom>
        </p:spPr>
      </p:pic>
      <p:pic>
        <p:nvPicPr>
          <p:cNvPr id="10" name="그림 6" descr="2.png"/>
          <p:cNvPicPr>
            <a:picLocks noChangeAspect="1"/>
          </p:cNvPicPr>
          <p:nvPr/>
        </p:nvPicPr>
        <p:blipFill>
          <a:blip r:embed="rId16"/>
          <a:srcRect l="4299" t="1236" r="75932" b="93492"/>
          <a:stretch>
            <a:fillRect/>
          </a:stretch>
        </p:blipFill>
        <p:spPr>
          <a:xfrm>
            <a:off x="393405" y="85060"/>
            <a:ext cx="1807535" cy="361507"/>
          </a:xfrm>
          <a:prstGeom prst="rect">
            <a:avLst/>
          </a:prstGeom>
        </p:spPr>
      </p:pic>
      <p:pic>
        <p:nvPicPr>
          <p:cNvPr id="12" name="그림 8" descr="3.png"/>
          <p:cNvPicPr>
            <a:picLocks noChangeAspect="1"/>
          </p:cNvPicPr>
          <p:nvPr/>
        </p:nvPicPr>
        <p:blipFill>
          <a:blip r:embed="rId17"/>
          <a:srcRect l="3019" r="95120" b="94422"/>
          <a:stretch>
            <a:fillRect/>
          </a:stretch>
        </p:blipFill>
        <p:spPr>
          <a:xfrm>
            <a:off x="276447" y="283"/>
            <a:ext cx="170120" cy="382489"/>
          </a:xfrm>
          <a:prstGeom prst="rect">
            <a:avLst/>
          </a:prstGeom>
        </p:spPr>
      </p:pic>
      <p:pic>
        <p:nvPicPr>
          <p:cNvPr id="13" name="그림 9" descr="4.png"/>
          <p:cNvPicPr>
            <a:picLocks noChangeAspect="1"/>
          </p:cNvPicPr>
          <p:nvPr/>
        </p:nvPicPr>
        <p:blipFill>
          <a:blip r:embed="rId18"/>
          <a:srcRect l="3136" t="4337" r="95352" b="87600"/>
          <a:stretch>
            <a:fillRect/>
          </a:stretch>
        </p:blipFill>
        <p:spPr>
          <a:xfrm>
            <a:off x="287079" y="297712"/>
            <a:ext cx="138223" cy="552893"/>
          </a:xfrm>
          <a:prstGeom prst="rect">
            <a:avLst/>
          </a:prstGeom>
        </p:spPr>
      </p:pic>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46080-453C-4BEF-9A1F-F094B996EB79}" type="datetimeFigureOut">
              <a:rPr lang="en-US" smtClean="0"/>
              <a:t>7/14/2023</a:t>
            </a:fld>
            <a:endParaRPr 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EFE9-D440-4A3B-858C-5FEDF5DD0E10}" type="slidenum">
              <a:rPr lang="en-US" smtClean="0"/>
              <a:t>‹#›</a:t>
            </a:fld>
            <a:endParaRPr lang="en-US"/>
          </a:p>
        </p:txBody>
      </p:sp>
    </p:spTree>
    <p:extLst>
      <p:ext uri="{BB962C8B-B14F-4D97-AF65-F5344CB8AC3E}">
        <p14:creationId xmlns:p14="http://schemas.microsoft.com/office/powerpoint/2010/main" val="21500912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3.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4.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5.w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6.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7.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3.xml"/><Relationship Id="rId7" Type="http://schemas.openxmlformats.org/officeDocument/2006/relationships/image" Target="../media/image29.wmf"/><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oleObject" Target="../embeddings/oleObject12.bin"/><Relationship Id="rId11" Type="http://schemas.openxmlformats.org/officeDocument/2006/relationships/image" Target="../media/image31.wmf"/><Relationship Id="rId5" Type="http://schemas.openxmlformats.org/officeDocument/2006/relationships/slideLayout" Target="../slideLayouts/slideLayout2.xml"/><Relationship Id="rId10" Type="http://schemas.openxmlformats.org/officeDocument/2006/relationships/oleObject" Target="../embeddings/oleObject14.bin"/><Relationship Id="rId4" Type="http://schemas.openxmlformats.org/officeDocument/2006/relationships/tags" Target="../tags/tag14.xml"/><Relationship Id="rId9" Type="http://schemas.openxmlformats.org/officeDocument/2006/relationships/image" Target="../media/image30.w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32.emf"/><Relationship Id="rId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vmlDrawing" Target="../drawings/vmlDrawing14.vml"/><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5.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6.v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vmlDrawing" Target="../drawings/vmlDrawing17.vml"/><Relationship Id="rId5" Type="http://schemas.openxmlformats.org/officeDocument/2006/relationships/image" Target="../media/image36.wmf"/><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8.vml"/><Relationship Id="rId6" Type="http://schemas.openxmlformats.org/officeDocument/2006/relationships/image" Target="../media/image37.wmf"/><Relationship Id="rId5" Type="http://schemas.openxmlformats.org/officeDocument/2006/relationships/oleObject" Target="../embeddings/oleObject20.bin"/><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9.vml"/><Relationship Id="rId5" Type="http://schemas.openxmlformats.org/officeDocument/2006/relationships/image" Target="../media/image38.w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35.wmf"/><Relationship Id="rId5" Type="http://schemas.openxmlformats.org/officeDocument/2006/relationships/oleObject" Target="../embeddings/oleObject22.bin"/><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21.vml"/><Relationship Id="rId6" Type="http://schemas.openxmlformats.org/officeDocument/2006/relationships/image" Target="../media/image35.wmf"/><Relationship Id="rId5" Type="http://schemas.openxmlformats.org/officeDocument/2006/relationships/oleObject" Target="../embeddings/oleObject23.bin"/><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vmlDrawing" Target="../drawings/vmlDrawing22.vml"/><Relationship Id="rId5" Type="http://schemas.openxmlformats.org/officeDocument/2006/relationships/image" Target="../media/image39.wmf"/><Relationship Id="rId4" Type="http://schemas.openxmlformats.org/officeDocument/2006/relationships/oleObject" Target="../embeddings/oleObject24.bin"/></Relationships>
</file>

<file path=ppt/slides/_rels/slide3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23.vml"/><Relationship Id="rId6" Type="http://schemas.openxmlformats.org/officeDocument/2006/relationships/image" Target="../media/image35.w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24.vml"/><Relationship Id="rId5" Type="http://schemas.openxmlformats.org/officeDocument/2006/relationships/image" Target="../media/image40.wmf"/><Relationship Id="rId4"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25.vml"/><Relationship Id="rId6" Type="http://schemas.openxmlformats.org/officeDocument/2006/relationships/image" Target="../media/image41.wmf"/><Relationship Id="rId5" Type="http://schemas.openxmlformats.org/officeDocument/2006/relationships/oleObject" Target="../embeddings/oleObject2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vmlDrawing" Target="../drawings/vmlDrawing26.vml"/><Relationship Id="rId5" Type="http://schemas.openxmlformats.org/officeDocument/2006/relationships/image" Target="../media/image42.wmf"/><Relationship Id="rId4"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vmlDrawing" Target="../drawings/vmlDrawing27.vml"/><Relationship Id="rId5" Type="http://schemas.openxmlformats.org/officeDocument/2006/relationships/image" Target="../media/image43.wmf"/><Relationship Id="rId4" Type="http://schemas.openxmlformats.org/officeDocument/2006/relationships/oleObject" Target="../embeddings/oleObject29.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28.vml"/><Relationship Id="rId5" Type="http://schemas.openxmlformats.org/officeDocument/2006/relationships/image" Target="../media/image44.wmf"/><Relationship Id="rId4" Type="http://schemas.openxmlformats.org/officeDocument/2006/relationships/oleObject" Target="../embeddings/oleObject3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45.wmf"/><Relationship Id="rId5" Type="http://schemas.openxmlformats.org/officeDocument/2006/relationships/oleObject" Target="../embeddings/oleObject31.bin"/><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46.wmf"/><Relationship Id="rId5" Type="http://schemas.openxmlformats.org/officeDocument/2006/relationships/oleObject" Target="../embeddings/oleObject32.bin"/><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vmlDrawing" Target="../drawings/vmlDrawing31.vml"/><Relationship Id="rId5" Type="http://schemas.openxmlformats.org/officeDocument/2006/relationships/image" Target="../media/image47.wmf"/><Relationship Id="rId4" Type="http://schemas.openxmlformats.org/officeDocument/2006/relationships/oleObject" Target="../embeddings/oleObject3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vmlDrawing" Target="../drawings/vmlDrawing32.vml"/><Relationship Id="rId5" Type="http://schemas.openxmlformats.org/officeDocument/2006/relationships/image" Target="../media/image48.wmf"/><Relationship Id="rId4"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vmlDrawing" Target="../drawings/vmlDrawing33.vml"/><Relationship Id="rId5" Type="http://schemas.openxmlformats.org/officeDocument/2006/relationships/image" Target="../media/image49.wmf"/><Relationship Id="rId4"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vmlDrawing" Target="../drawings/vmlDrawing34.vml"/><Relationship Id="rId5" Type="http://schemas.openxmlformats.org/officeDocument/2006/relationships/image" Target="../media/image50.wmf"/><Relationship Id="rId4" Type="http://schemas.openxmlformats.org/officeDocument/2006/relationships/oleObject" Target="../embeddings/oleObject36.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vmlDrawing" Target="../drawings/vmlDrawing35.vml"/><Relationship Id="rId5" Type="http://schemas.openxmlformats.org/officeDocument/2006/relationships/image" Target="../media/image51.wmf"/><Relationship Id="rId4" Type="http://schemas.openxmlformats.org/officeDocument/2006/relationships/oleObject" Target="../embeddings/oleObject3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vmlDrawing" Target="../drawings/vmlDrawing36.vml"/><Relationship Id="rId5" Type="http://schemas.openxmlformats.org/officeDocument/2006/relationships/image" Target="../media/image52.wmf"/><Relationship Id="rId4" Type="http://schemas.openxmlformats.org/officeDocument/2006/relationships/oleObject" Target="../embeddings/oleObject38.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37.vml"/><Relationship Id="rId5" Type="http://schemas.openxmlformats.org/officeDocument/2006/relationships/image" Target="../media/image53.wmf"/><Relationship Id="rId4" Type="http://schemas.openxmlformats.org/officeDocument/2006/relationships/oleObject" Target="../embeddings/oleObject39.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vmlDrawing" Target="../drawings/vmlDrawing38.vml"/><Relationship Id="rId5" Type="http://schemas.openxmlformats.org/officeDocument/2006/relationships/image" Target="../media/image54.wmf"/><Relationship Id="rId4" Type="http://schemas.openxmlformats.org/officeDocument/2006/relationships/oleObject" Target="../embeddings/oleObject40.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vmlDrawing" Target="../drawings/vmlDrawing39.vml"/><Relationship Id="rId5" Type="http://schemas.openxmlformats.org/officeDocument/2006/relationships/image" Target="../media/image55.wmf"/><Relationship Id="rId4" Type="http://schemas.openxmlformats.org/officeDocument/2006/relationships/oleObject" Target="../embeddings/oleObject41.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vmlDrawing" Target="../drawings/vmlDrawing40.vml"/><Relationship Id="rId5" Type="http://schemas.openxmlformats.org/officeDocument/2006/relationships/image" Target="../media/image56.wmf"/><Relationship Id="rId4" Type="http://schemas.openxmlformats.org/officeDocument/2006/relationships/oleObject" Target="../embeddings/oleObject42.bin"/></Relationships>
</file>

<file path=ppt/slides/_rels/slide69.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41.vml"/><Relationship Id="rId6" Type="http://schemas.openxmlformats.org/officeDocument/2006/relationships/image" Target="../media/image57.wmf"/><Relationship Id="rId5" Type="http://schemas.openxmlformats.org/officeDocument/2006/relationships/oleObject" Target="../embeddings/oleObject43.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42.vml"/><Relationship Id="rId5" Type="http://schemas.openxmlformats.org/officeDocument/2006/relationships/image" Target="../media/image58.wmf"/><Relationship Id="rId4" Type="http://schemas.openxmlformats.org/officeDocument/2006/relationships/oleObject" Target="../embeddings/oleObject44.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vmlDrawing" Target="../drawings/vmlDrawing43.vml"/><Relationship Id="rId5" Type="http://schemas.openxmlformats.org/officeDocument/2006/relationships/image" Target="../media/image59.emf"/><Relationship Id="rId4" Type="http://schemas.openxmlformats.org/officeDocument/2006/relationships/oleObject" Target="../embeddings/oleObject45.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44.vml"/><Relationship Id="rId5" Type="http://schemas.openxmlformats.org/officeDocument/2006/relationships/image" Target="../media/image61.wmf"/><Relationship Id="rId4" Type="http://schemas.openxmlformats.org/officeDocument/2006/relationships/oleObject" Target="../embeddings/oleObject46.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vmlDrawing" Target="../drawings/vmlDrawing45.vml"/><Relationship Id="rId5" Type="http://schemas.openxmlformats.org/officeDocument/2006/relationships/image" Target="../media/image62.wmf"/><Relationship Id="rId4" Type="http://schemas.openxmlformats.org/officeDocument/2006/relationships/oleObject" Target="../embeddings/oleObject47.bin"/></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vmlDrawing" Target="../drawings/vmlDrawing46.vml"/><Relationship Id="rId5" Type="http://schemas.openxmlformats.org/officeDocument/2006/relationships/image" Target="../media/image63.wmf"/><Relationship Id="rId4" Type="http://schemas.openxmlformats.org/officeDocument/2006/relationships/oleObject" Target="../embeddings/oleObject48.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47.vml"/><Relationship Id="rId6" Type="http://schemas.openxmlformats.org/officeDocument/2006/relationships/image" Target="../media/image64.wmf"/><Relationship Id="rId5" Type="http://schemas.openxmlformats.org/officeDocument/2006/relationships/oleObject" Target="../embeddings/oleObject49.bin"/><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vmlDrawing" Target="../drawings/vmlDrawing48.vml"/><Relationship Id="rId5" Type="http://schemas.openxmlformats.org/officeDocument/2006/relationships/image" Target="../media/image65.wmf"/><Relationship Id="rId4" Type="http://schemas.openxmlformats.org/officeDocument/2006/relationships/oleObject" Target="../embeddings/oleObject50.bin"/></Relationships>
</file>

<file path=ppt/slides/_rels/slide9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vmlDrawing" Target="../drawings/vmlDrawing49.vml"/><Relationship Id="rId6" Type="http://schemas.openxmlformats.org/officeDocument/2006/relationships/image" Target="../media/image66.wmf"/><Relationship Id="rId5" Type="http://schemas.openxmlformats.org/officeDocument/2006/relationships/oleObject" Target="../embeddings/oleObject51.bin"/><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vmlDrawing" Target="../drawings/vmlDrawing50.vml"/><Relationship Id="rId6" Type="http://schemas.openxmlformats.org/officeDocument/2006/relationships/image" Target="../media/image67.wmf"/><Relationship Id="rId5" Type="http://schemas.openxmlformats.org/officeDocument/2006/relationships/oleObject" Target="../embeddings/oleObject52.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51.vml"/><Relationship Id="rId6" Type="http://schemas.openxmlformats.org/officeDocument/2006/relationships/image" Target="../media/image68.wmf"/><Relationship Id="rId5" Type="http://schemas.openxmlformats.org/officeDocument/2006/relationships/oleObject" Target="../embeddings/oleObject53.bin"/><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vmlDrawing" Target="../drawings/vmlDrawing52.vml"/><Relationship Id="rId6" Type="http://schemas.openxmlformats.org/officeDocument/2006/relationships/image" Target="../media/image69.wmf"/><Relationship Id="rId5" Type="http://schemas.openxmlformats.org/officeDocument/2006/relationships/oleObject" Target="../embeddings/oleObject54.bin"/><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vmlDrawing" Target="../drawings/vmlDrawing53.vml"/><Relationship Id="rId5" Type="http://schemas.openxmlformats.org/officeDocument/2006/relationships/image" Target="../media/image70.wmf"/><Relationship Id="rId4" Type="http://schemas.openxmlformats.org/officeDocument/2006/relationships/oleObject" Target="../embeddings/oleObject5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Computer Architecture</a:t>
            </a:r>
          </a:p>
        </p:txBody>
      </p:sp>
      <p:sp>
        <p:nvSpPr>
          <p:cNvPr id="3" name="Subtitle 2"/>
          <p:cNvSpPr>
            <a:spLocks noGrp="1"/>
          </p:cNvSpPr>
          <p:nvPr>
            <p:ph type="subTitle" idx="1"/>
          </p:nvPr>
        </p:nvSpPr>
        <p:spPr/>
        <p:txBody>
          <a:bodyPr>
            <a:normAutofit/>
          </a:bodyPr>
          <a:lstStyle/>
          <a:p>
            <a:r>
              <a:rPr lang="en-US" sz="2400" dirty="0"/>
              <a:t>Chapter 7: Microarchitecture</a:t>
            </a:r>
          </a:p>
        </p:txBody>
      </p:sp>
      <p:sp>
        <p:nvSpPr>
          <p:cNvPr id="5" name="TextBox 4">
            <a:extLst>
              <a:ext uri="{FF2B5EF4-FFF2-40B4-BE49-F238E27FC236}">
                <a16:creationId xmlns:a16="http://schemas.microsoft.com/office/drawing/2014/main" id="{C6F237FF-3C8A-4417-A7D5-DA2F75BA4E8C}"/>
              </a:ext>
            </a:extLst>
          </p:cNvPr>
          <p:cNvSpPr txBox="1">
            <a:spLocks noChangeArrowheads="1"/>
          </p:cNvSpPr>
          <p:nvPr/>
        </p:nvSpPr>
        <p:spPr bwMode="auto">
          <a:xfrm>
            <a:off x="76200" y="6477000"/>
            <a:ext cx="30556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r>
              <a:rPr lang="en-US" altLang="en-US" sz="1000" dirty="0">
                <a:solidFill>
                  <a:schemeClr val="bg1"/>
                </a:solidFill>
                <a:latin typeface="Helvetica" panose="020B0604020202020204" pitchFamily="34" charset="0"/>
                <a:cs typeface="Helvetica" panose="020B0604020202020204" pitchFamily="34" charset="0"/>
              </a:rPr>
              <a:t>Largely based on slides by David and Sarah Harris</a:t>
            </a:r>
          </a:p>
        </p:txBody>
      </p:sp>
    </p:spTree>
    <p:extLst>
      <p:ext uri="{BB962C8B-B14F-4D97-AF65-F5344CB8AC3E}">
        <p14:creationId xmlns:p14="http://schemas.microsoft.com/office/powerpoint/2010/main" val="3276478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MIPS Processor</a:t>
            </a:r>
          </a:p>
        </p:txBody>
      </p:sp>
      <p:sp>
        <p:nvSpPr>
          <p:cNvPr id="3" name="Content Placeholder 2"/>
          <p:cNvSpPr>
            <a:spLocks noGrp="1"/>
          </p:cNvSpPr>
          <p:nvPr>
            <p:ph idx="1"/>
          </p:nvPr>
        </p:nvSpPr>
        <p:spPr/>
        <p:txBody>
          <a:bodyPr/>
          <a:lstStyle/>
          <a:p>
            <a:pPr>
              <a:lnSpc>
                <a:spcPct val="90000"/>
              </a:lnSpc>
            </a:pPr>
            <a:r>
              <a:rPr lang="en-US" dirty="0" err="1"/>
              <a:t>Datapath</a:t>
            </a:r>
            <a:endParaRPr lang="en-US" dirty="0"/>
          </a:p>
          <a:p>
            <a:pPr>
              <a:lnSpc>
                <a:spcPct val="90000"/>
              </a:lnSpc>
            </a:pPr>
            <a:r>
              <a:rPr lang="en-US" dirty="0"/>
              <a:t>Control</a:t>
            </a:r>
          </a:p>
          <a:p>
            <a:endParaRPr lang="en-US" dirty="0"/>
          </a:p>
        </p:txBody>
      </p:sp>
    </p:spTree>
    <p:extLst>
      <p:ext uri="{BB962C8B-B14F-4D97-AF65-F5344CB8AC3E}">
        <p14:creationId xmlns:p14="http://schemas.microsoft.com/office/powerpoint/2010/main" val="607685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Architecture Techniques</a:t>
            </a:r>
          </a:p>
        </p:txBody>
      </p:sp>
      <p:sp>
        <p:nvSpPr>
          <p:cNvPr id="3" name="Content Placeholder 2"/>
          <p:cNvSpPr>
            <a:spLocks noGrp="1"/>
          </p:cNvSpPr>
          <p:nvPr>
            <p:ph idx="1"/>
          </p:nvPr>
        </p:nvSpPr>
        <p:spPr/>
        <p:txBody>
          <a:bodyPr/>
          <a:lstStyle/>
          <a:p>
            <a:r>
              <a:rPr lang="en-US" b="1" dirty="0"/>
              <a:t>Multithreading</a:t>
            </a:r>
          </a:p>
          <a:p>
            <a:pPr lvl="1"/>
            <a:r>
              <a:rPr lang="en-US" dirty="0" err="1"/>
              <a:t>Wordprocessor</a:t>
            </a:r>
            <a:r>
              <a:rPr lang="en-US" dirty="0"/>
              <a:t>: thread for typing, spell checking, printing</a:t>
            </a:r>
          </a:p>
          <a:p>
            <a:r>
              <a:rPr lang="en-US" b="1" dirty="0"/>
              <a:t>Multiprocessors</a:t>
            </a:r>
          </a:p>
          <a:p>
            <a:pPr lvl="1"/>
            <a:r>
              <a:rPr lang="en-US" dirty="0"/>
              <a:t>Multiple processors (cores) on a single chip</a:t>
            </a:r>
          </a:p>
          <a:p>
            <a:endParaRPr lang="en-US" dirty="0"/>
          </a:p>
        </p:txBody>
      </p:sp>
    </p:spTree>
    <p:extLst>
      <p:ext uri="{BB962C8B-B14F-4D97-AF65-F5344CB8AC3E}">
        <p14:creationId xmlns:p14="http://schemas.microsoft.com/office/powerpoint/2010/main" val="3668317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Threading: Definitions</a:t>
            </a:r>
          </a:p>
        </p:txBody>
      </p:sp>
      <p:sp>
        <p:nvSpPr>
          <p:cNvPr id="3" name="Content Placeholder 2"/>
          <p:cNvSpPr>
            <a:spLocks noGrp="1"/>
          </p:cNvSpPr>
          <p:nvPr>
            <p:ph idx="1"/>
          </p:nvPr>
        </p:nvSpPr>
        <p:spPr/>
        <p:txBody>
          <a:bodyPr/>
          <a:lstStyle/>
          <a:p>
            <a:r>
              <a:rPr lang="en-US" b="1" dirty="0">
                <a:solidFill>
                  <a:schemeClr val="accent1"/>
                </a:solidFill>
              </a:rPr>
              <a:t>Process:</a:t>
            </a:r>
            <a:r>
              <a:rPr lang="en-US" dirty="0">
                <a:solidFill>
                  <a:schemeClr val="accent1"/>
                </a:solidFill>
              </a:rPr>
              <a:t> </a:t>
            </a:r>
            <a:r>
              <a:rPr lang="en-US" dirty="0"/>
              <a:t>program running on a computer</a:t>
            </a:r>
          </a:p>
          <a:p>
            <a:pPr lvl="1"/>
            <a:r>
              <a:rPr lang="en-US" dirty="0"/>
              <a:t>Multiple processes can run at once: e.g., surfing Web, playing music, writing a paper</a:t>
            </a:r>
          </a:p>
          <a:p>
            <a:r>
              <a:rPr lang="en-US" b="1" dirty="0">
                <a:solidFill>
                  <a:schemeClr val="accent1"/>
                </a:solidFill>
              </a:rPr>
              <a:t>Thread:</a:t>
            </a:r>
            <a:r>
              <a:rPr lang="en-US" dirty="0"/>
              <a:t> part of a program</a:t>
            </a:r>
          </a:p>
          <a:p>
            <a:pPr lvl="1"/>
            <a:r>
              <a:rPr lang="en-US" dirty="0"/>
              <a:t>Each process has multiple threads: e.g., a word processor may have threads for typing, spell checking, printing</a:t>
            </a:r>
          </a:p>
          <a:p>
            <a:endParaRPr lang="en-US" dirty="0"/>
          </a:p>
        </p:txBody>
      </p:sp>
    </p:spTree>
    <p:extLst>
      <p:ext uri="{BB962C8B-B14F-4D97-AF65-F5344CB8AC3E}">
        <p14:creationId xmlns:p14="http://schemas.microsoft.com/office/powerpoint/2010/main" val="1185683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Threads in Conventional Processor</a:t>
            </a:r>
          </a:p>
        </p:txBody>
      </p:sp>
      <p:sp>
        <p:nvSpPr>
          <p:cNvPr id="3" name="Content Placeholder 2"/>
          <p:cNvSpPr>
            <a:spLocks noGrp="1"/>
          </p:cNvSpPr>
          <p:nvPr>
            <p:ph idx="1"/>
          </p:nvPr>
        </p:nvSpPr>
        <p:spPr/>
        <p:txBody>
          <a:bodyPr>
            <a:normAutofit lnSpcReduction="10000"/>
          </a:bodyPr>
          <a:lstStyle/>
          <a:p>
            <a:r>
              <a:rPr lang="en-US" dirty="0"/>
              <a:t>One thread runs at once</a:t>
            </a:r>
          </a:p>
          <a:p>
            <a:r>
              <a:rPr lang="en-US" dirty="0"/>
              <a:t>When one thread stalls (for example, waiting for memory):</a:t>
            </a:r>
          </a:p>
          <a:p>
            <a:pPr lvl="1"/>
            <a:r>
              <a:rPr lang="en-US" sz="2600" dirty="0"/>
              <a:t>Architectural state of that thread stored</a:t>
            </a:r>
          </a:p>
          <a:p>
            <a:pPr lvl="1"/>
            <a:r>
              <a:rPr lang="en-US" sz="2600" dirty="0"/>
              <a:t>Architectural state of waiting thread loaded into processor and it runs</a:t>
            </a:r>
          </a:p>
          <a:p>
            <a:pPr lvl="1"/>
            <a:r>
              <a:rPr lang="en-US" sz="2600" dirty="0"/>
              <a:t>Called </a:t>
            </a:r>
            <a:r>
              <a:rPr lang="en-US" sz="2600" b="1" dirty="0">
                <a:solidFill>
                  <a:schemeClr val="accent1"/>
                </a:solidFill>
              </a:rPr>
              <a:t>context switching</a:t>
            </a:r>
          </a:p>
          <a:p>
            <a:r>
              <a:rPr lang="en-US" dirty="0"/>
              <a:t>Appears to user like all threads running simultaneously</a:t>
            </a:r>
            <a:endParaRPr lang="en-US" b="1" dirty="0">
              <a:solidFill>
                <a:schemeClr val="accent2"/>
              </a:solidFill>
            </a:endParaRPr>
          </a:p>
          <a:p>
            <a:endParaRPr lang="en-US" dirty="0"/>
          </a:p>
        </p:txBody>
      </p:sp>
    </p:spTree>
    <p:extLst>
      <p:ext uri="{BB962C8B-B14F-4D97-AF65-F5344CB8AC3E}">
        <p14:creationId xmlns:p14="http://schemas.microsoft.com/office/powerpoint/2010/main" val="3544366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Multithreading</a:t>
            </a:r>
          </a:p>
        </p:txBody>
      </p:sp>
      <p:sp>
        <p:nvSpPr>
          <p:cNvPr id="3" name="Content Placeholder 2"/>
          <p:cNvSpPr>
            <a:spLocks noGrp="1"/>
          </p:cNvSpPr>
          <p:nvPr>
            <p:ph idx="1"/>
          </p:nvPr>
        </p:nvSpPr>
        <p:spPr/>
        <p:txBody>
          <a:bodyPr>
            <a:normAutofit fontScale="92500"/>
          </a:bodyPr>
          <a:lstStyle/>
          <a:p>
            <a:r>
              <a:rPr lang="en-US" dirty="0"/>
              <a:t>Multiple copies of architectural state</a:t>
            </a:r>
          </a:p>
          <a:p>
            <a:r>
              <a:rPr lang="en-US" dirty="0"/>
              <a:t>Multiple threads </a:t>
            </a:r>
            <a:r>
              <a:rPr lang="en-US" b="1" dirty="0">
                <a:solidFill>
                  <a:schemeClr val="accent1"/>
                </a:solidFill>
              </a:rPr>
              <a:t>active</a:t>
            </a:r>
            <a:r>
              <a:rPr lang="en-US" dirty="0">
                <a:solidFill>
                  <a:schemeClr val="accent1"/>
                </a:solidFill>
              </a:rPr>
              <a:t> </a:t>
            </a:r>
            <a:r>
              <a:rPr lang="en-US" dirty="0"/>
              <a:t>at once:</a:t>
            </a:r>
          </a:p>
          <a:p>
            <a:pPr lvl="1"/>
            <a:r>
              <a:rPr lang="en-US" sz="2600" dirty="0"/>
              <a:t>When one thread stalls, another runs immediately</a:t>
            </a:r>
          </a:p>
          <a:p>
            <a:pPr lvl="1"/>
            <a:r>
              <a:rPr lang="en-US" sz="2600" dirty="0"/>
              <a:t>If one thread can’t keep all execution units busy, another thread can use them</a:t>
            </a:r>
          </a:p>
          <a:p>
            <a:r>
              <a:rPr lang="en-US" dirty="0"/>
              <a:t>Does not increase instruction-level parallelism (ILP) of single thread, but increases throughput </a:t>
            </a:r>
          </a:p>
          <a:p>
            <a:endParaRPr lang="en-US" sz="1000" dirty="0"/>
          </a:p>
          <a:p>
            <a:pPr marL="0" indent="0">
              <a:buNone/>
            </a:pPr>
            <a:r>
              <a:rPr lang="en-US" b="1" dirty="0">
                <a:solidFill>
                  <a:schemeClr val="accent1"/>
                </a:solidFill>
              </a:rPr>
              <a:t>	Intel calls this “</a:t>
            </a:r>
            <a:r>
              <a:rPr lang="en-US" b="1" dirty="0" err="1">
                <a:solidFill>
                  <a:schemeClr val="accent1"/>
                </a:solidFill>
              </a:rPr>
              <a:t>hyperthreading</a:t>
            </a:r>
            <a:r>
              <a:rPr lang="en-US" b="1" dirty="0">
                <a:solidFill>
                  <a:schemeClr val="accent1"/>
                </a:solidFill>
              </a:rPr>
              <a:t>”</a:t>
            </a:r>
          </a:p>
          <a:p>
            <a:endParaRPr lang="en-US" dirty="0"/>
          </a:p>
        </p:txBody>
      </p:sp>
    </p:spTree>
    <p:extLst>
      <p:ext uri="{BB962C8B-B14F-4D97-AF65-F5344CB8AC3E}">
        <p14:creationId xmlns:p14="http://schemas.microsoft.com/office/powerpoint/2010/main" val="1703152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Multiprocessors</a:t>
            </a:r>
          </a:p>
        </p:txBody>
      </p:sp>
      <p:sp>
        <p:nvSpPr>
          <p:cNvPr id="3" name="Content Placeholder 2"/>
          <p:cNvSpPr>
            <a:spLocks noGrp="1"/>
          </p:cNvSpPr>
          <p:nvPr>
            <p:ph idx="1"/>
          </p:nvPr>
        </p:nvSpPr>
        <p:spPr/>
        <p:txBody>
          <a:bodyPr/>
          <a:lstStyle/>
          <a:p>
            <a:r>
              <a:rPr lang="en-US" dirty="0"/>
              <a:t>Multiple processors (cores) with a method of communication between them</a:t>
            </a:r>
          </a:p>
          <a:p>
            <a:r>
              <a:rPr lang="en-US" dirty="0"/>
              <a:t>Types:</a:t>
            </a:r>
          </a:p>
          <a:p>
            <a:pPr lvl="1"/>
            <a:r>
              <a:rPr lang="en-US" sz="2600" b="1" dirty="0">
                <a:solidFill>
                  <a:schemeClr val="accent1"/>
                </a:solidFill>
              </a:rPr>
              <a:t>Homogeneous</a:t>
            </a:r>
            <a:r>
              <a:rPr lang="en-US" sz="2600" dirty="0">
                <a:solidFill>
                  <a:schemeClr val="accent1"/>
                </a:solidFill>
              </a:rPr>
              <a:t>:</a:t>
            </a:r>
            <a:r>
              <a:rPr lang="en-US" sz="2600" dirty="0"/>
              <a:t> multiple cores with shared memory</a:t>
            </a:r>
          </a:p>
          <a:p>
            <a:pPr lvl="1"/>
            <a:r>
              <a:rPr lang="en-US" sz="2600" b="1" dirty="0">
                <a:solidFill>
                  <a:schemeClr val="accent1"/>
                </a:solidFill>
              </a:rPr>
              <a:t>Heterogeneous:</a:t>
            </a:r>
            <a:r>
              <a:rPr lang="en-US" sz="2600" dirty="0">
                <a:solidFill>
                  <a:schemeClr val="accent1"/>
                </a:solidFill>
              </a:rPr>
              <a:t> </a:t>
            </a:r>
            <a:r>
              <a:rPr lang="en-US" sz="2600" dirty="0"/>
              <a:t>separate cores for different tasks (for example, DSP and CPU in cell phone)</a:t>
            </a:r>
          </a:p>
          <a:p>
            <a:pPr lvl="1"/>
            <a:r>
              <a:rPr lang="en-US" sz="2600" b="1" dirty="0">
                <a:solidFill>
                  <a:schemeClr val="accent1"/>
                </a:solidFill>
              </a:rPr>
              <a:t>Clusters:</a:t>
            </a:r>
            <a:r>
              <a:rPr lang="en-US" sz="2600" dirty="0"/>
              <a:t> each core has own memory system</a:t>
            </a:r>
          </a:p>
        </p:txBody>
      </p:sp>
    </p:spTree>
    <p:extLst>
      <p:ext uri="{BB962C8B-B14F-4D97-AF65-F5344CB8AC3E}">
        <p14:creationId xmlns:p14="http://schemas.microsoft.com/office/powerpoint/2010/main" val="3611588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Resources</a:t>
            </a:r>
          </a:p>
        </p:txBody>
      </p:sp>
      <p:sp>
        <p:nvSpPr>
          <p:cNvPr id="3" name="Content Placeholder 2"/>
          <p:cNvSpPr>
            <a:spLocks noGrp="1"/>
          </p:cNvSpPr>
          <p:nvPr>
            <p:ph idx="1"/>
          </p:nvPr>
        </p:nvSpPr>
        <p:spPr/>
        <p:txBody>
          <a:bodyPr>
            <a:normAutofit/>
          </a:bodyPr>
          <a:lstStyle/>
          <a:p>
            <a:r>
              <a:rPr lang="en-US" dirty="0"/>
              <a:t>Patterson &amp; Hennessy’s: </a:t>
            </a:r>
            <a:r>
              <a:rPr lang="en-US" i="1" dirty="0"/>
              <a:t>Computer Architecture: A Quantitative Approach</a:t>
            </a:r>
            <a:endParaRPr lang="en-US" dirty="0"/>
          </a:p>
          <a:p>
            <a:r>
              <a:rPr lang="en-US" dirty="0"/>
              <a:t>Conferences:</a:t>
            </a:r>
          </a:p>
          <a:p>
            <a:pPr lvl="1"/>
            <a:r>
              <a:rPr lang="en-US" sz="2600" dirty="0"/>
              <a:t>ISCA (International Symposium on Computer Architecture)</a:t>
            </a:r>
          </a:p>
          <a:p>
            <a:pPr lvl="1"/>
            <a:r>
              <a:rPr lang="en-US" sz="2600" dirty="0"/>
              <a:t>HPCA (International Symposium on High Performance Computer Architecture)</a:t>
            </a:r>
          </a:p>
          <a:p>
            <a:pPr lvl="1"/>
            <a:r>
              <a:rPr lang="en-US" sz="2600" dirty="0"/>
              <a:t>MICRO (International Symposium on Microarchitecture)</a:t>
            </a:r>
          </a:p>
          <a:p>
            <a:endParaRPr lang="en-US" dirty="0"/>
          </a:p>
        </p:txBody>
      </p:sp>
    </p:spTree>
    <p:extLst>
      <p:ext uri="{BB962C8B-B14F-4D97-AF65-F5344CB8AC3E}">
        <p14:creationId xmlns:p14="http://schemas.microsoft.com/office/powerpoint/2010/main" val="274704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a:t>
            </a:r>
            <a:r>
              <a:rPr lang="en-US" dirty="0" err="1"/>
              <a:t>Datapath</a:t>
            </a:r>
            <a:r>
              <a:rPr lang="en-US" dirty="0"/>
              <a:t>: </a:t>
            </a:r>
            <a:r>
              <a:rPr lang="en-US" dirty="0" err="1">
                <a:latin typeface="Courier New" panose="02070309020205020404" pitchFamily="49" charset="0"/>
                <a:cs typeface="Courier New" panose="02070309020205020404" pitchFamily="49" charset="0"/>
              </a:rPr>
              <a:t>lw</a:t>
            </a:r>
            <a:r>
              <a:rPr lang="en-US" dirty="0"/>
              <a:t> fetch</a:t>
            </a:r>
          </a:p>
        </p:txBody>
      </p:sp>
      <p:sp>
        <p:nvSpPr>
          <p:cNvPr id="5" name="Content Placeholder 2"/>
          <p:cNvSpPr>
            <a:spLocks noGrp="1"/>
          </p:cNvSpPr>
          <p:nvPr>
            <p:ph idx="1"/>
          </p:nvPr>
        </p:nvSpPr>
        <p:spPr/>
        <p:txBody>
          <a:bodyPr/>
          <a:lstStyle/>
          <a:p>
            <a:r>
              <a:rPr lang="en-US" b="1" dirty="0">
                <a:solidFill>
                  <a:schemeClr val="accent1"/>
                </a:solidFill>
              </a:rPr>
              <a:t>STEP 1:</a:t>
            </a:r>
            <a:r>
              <a:rPr lang="en-US" dirty="0">
                <a:solidFill>
                  <a:schemeClr val="accent1"/>
                </a:solidFill>
              </a:rPr>
              <a:t> </a:t>
            </a:r>
            <a:r>
              <a:rPr lang="en-US" dirty="0"/>
              <a:t>Fetch instruction</a:t>
            </a:r>
          </a:p>
          <a:p>
            <a:endParaRPr lang="en-US" dirty="0"/>
          </a:p>
        </p:txBody>
      </p:sp>
      <p:graphicFrame>
        <p:nvGraphicFramePr>
          <p:cNvPr id="4" name="Object 4"/>
          <p:cNvGraphicFramePr>
            <a:graphicFrameLocks noGrp="1" noChangeAspect="1"/>
          </p:cNvGraphicFramePr>
          <p:nvPr>
            <p:ph sz="half" idx="4294967295"/>
            <p:custDataLst>
              <p:tags r:id="rId2"/>
            </p:custDataLst>
            <p:extLst/>
          </p:nvPr>
        </p:nvGraphicFramePr>
        <p:xfrm>
          <a:off x="990600" y="2646363"/>
          <a:ext cx="8153400" cy="1773237"/>
        </p:xfrm>
        <a:graphic>
          <a:graphicData uri="http://schemas.openxmlformats.org/presentationml/2006/ole">
            <mc:AlternateContent xmlns:mc="http://schemas.openxmlformats.org/markup-compatibility/2006">
              <mc:Choice xmlns:v="urn:schemas-microsoft-com:vml" Requires="v">
                <p:oleObj spid="_x0000_s2051" name="VISIO" r:id="rId4" imgW="4344480" imgH="943920" progId="Visio.Drawing.6">
                  <p:embed/>
                </p:oleObj>
              </mc:Choice>
              <mc:Fallback>
                <p:oleObj name="VISIO" r:id="rId4" imgW="4344480" imgH="94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646363"/>
                        <a:ext cx="8153400" cy="17732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3632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Single-Cycle </a:t>
            </a:r>
            <a:r>
              <a:rPr lang="en-US" sz="3200" dirty="0" err="1"/>
              <a:t>Datapath</a:t>
            </a:r>
            <a:r>
              <a:rPr lang="en-US" sz="3200" dirty="0"/>
              <a:t>: </a:t>
            </a:r>
            <a:r>
              <a:rPr lang="en-US" sz="3200" dirty="0" err="1">
                <a:latin typeface="Courier New" panose="02070309020205020404" pitchFamily="49" charset="0"/>
                <a:cs typeface="Courier New" panose="02070309020205020404" pitchFamily="49" charset="0"/>
              </a:rPr>
              <a:t>lw</a:t>
            </a:r>
            <a:r>
              <a:rPr lang="en-US" sz="3200" dirty="0"/>
              <a:t> Register Read</a:t>
            </a:r>
          </a:p>
        </p:txBody>
      </p:sp>
      <p:sp>
        <p:nvSpPr>
          <p:cNvPr id="3" name="Content Placeholder 2"/>
          <p:cNvSpPr>
            <a:spLocks noGrp="1"/>
          </p:cNvSpPr>
          <p:nvPr>
            <p:ph idx="1"/>
          </p:nvPr>
        </p:nvSpPr>
        <p:spPr/>
        <p:txBody>
          <a:bodyPr/>
          <a:lstStyle/>
          <a:p>
            <a:r>
              <a:rPr lang="en-US" b="1" dirty="0">
                <a:solidFill>
                  <a:schemeClr val="accent1"/>
                </a:solidFill>
              </a:rPr>
              <a:t>STEP 2:</a:t>
            </a:r>
            <a:r>
              <a:rPr lang="en-US" dirty="0">
                <a:solidFill>
                  <a:schemeClr val="accent1"/>
                </a:solidFill>
              </a:rPr>
              <a:t> </a:t>
            </a:r>
            <a:r>
              <a:rPr lang="en-US" dirty="0"/>
              <a:t>Read source operands from RF</a:t>
            </a:r>
          </a:p>
          <a:p>
            <a:endParaRPr lang="en-US" dirty="0"/>
          </a:p>
        </p:txBody>
      </p:sp>
      <p:graphicFrame>
        <p:nvGraphicFramePr>
          <p:cNvPr id="4" name="Object 5"/>
          <p:cNvGraphicFramePr>
            <a:graphicFrameLocks noChangeAspect="1"/>
          </p:cNvGraphicFramePr>
          <p:nvPr>
            <p:custDataLst>
              <p:tags r:id="rId2"/>
            </p:custDataLst>
            <p:extLst/>
          </p:nvPr>
        </p:nvGraphicFramePr>
        <p:xfrm>
          <a:off x="533400" y="2655888"/>
          <a:ext cx="8153400" cy="1773609"/>
        </p:xfrm>
        <a:graphic>
          <a:graphicData uri="http://schemas.openxmlformats.org/presentationml/2006/ole">
            <mc:AlternateContent xmlns:mc="http://schemas.openxmlformats.org/markup-compatibility/2006">
              <mc:Choice xmlns:v="urn:schemas-microsoft-com:vml" Requires="v">
                <p:oleObj spid="_x0000_s3075" name="VISIO" r:id="rId4" imgW="4344480" imgH="943920" progId="Visio.Drawing.6">
                  <p:embed/>
                </p:oleObj>
              </mc:Choice>
              <mc:Fallback>
                <p:oleObj name="VISIO" r:id="rId4" imgW="4344480" imgH="94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655888"/>
                        <a:ext cx="8153400" cy="1773609"/>
                      </a:xfrm>
                      <a:prstGeom prst="rect">
                        <a:avLst/>
                      </a:prstGeom>
                    </p:spPr>
                  </p:pic>
                </p:oleObj>
              </mc:Fallback>
            </mc:AlternateContent>
          </a:graphicData>
        </a:graphic>
      </p:graphicFrame>
    </p:spTree>
    <p:extLst>
      <p:ext uri="{BB962C8B-B14F-4D97-AF65-F5344CB8AC3E}">
        <p14:creationId xmlns:p14="http://schemas.microsoft.com/office/powerpoint/2010/main" val="31729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Single-Cycle </a:t>
            </a:r>
            <a:r>
              <a:rPr lang="en-US" sz="3600" dirty="0" err="1"/>
              <a:t>Datapath</a:t>
            </a:r>
            <a:r>
              <a:rPr lang="en-US" sz="3600" dirty="0"/>
              <a:t>: </a:t>
            </a:r>
            <a:r>
              <a:rPr lang="en-US" sz="3600" dirty="0" err="1">
                <a:latin typeface="Courier New" panose="02070309020205020404" pitchFamily="49" charset="0"/>
                <a:cs typeface="Courier New" panose="02070309020205020404" pitchFamily="49" charset="0"/>
              </a:rPr>
              <a:t>lw</a:t>
            </a:r>
            <a:r>
              <a:rPr lang="en-US" sz="3600" dirty="0"/>
              <a:t> Immediate</a:t>
            </a:r>
          </a:p>
        </p:txBody>
      </p:sp>
      <p:sp>
        <p:nvSpPr>
          <p:cNvPr id="3" name="Content Placeholder 2"/>
          <p:cNvSpPr>
            <a:spLocks noGrp="1"/>
          </p:cNvSpPr>
          <p:nvPr>
            <p:ph idx="1"/>
          </p:nvPr>
        </p:nvSpPr>
        <p:spPr/>
        <p:txBody>
          <a:bodyPr/>
          <a:lstStyle/>
          <a:p>
            <a:r>
              <a:rPr lang="en-US" b="1" dirty="0">
                <a:solidFill>
                  <a:schemeClr val="accent1"/>
                </a:solidFill>
              </a:rPr>
              <a:t>STEP 3:</a:t>
            </a:r>
            <a:r>
              <a:rPr lang="en-US" dirty="0">
                <a:solidFill>
                  <a:schemeClr val="accent1"/>
                </a:solidFill>
              </a:rPr>
              <a:t> </a:t>
            </a:r>
            <a:r>
              <a:rPr lang="en-US" dirty="0"/>
              <a:t>Sign-extend the immediate</a:t>
            </a:r>
          </a:p>
          <a:p>
            <a:endParaRPr lang="en-US" dirty="0"/>
          </a:p>
        </p:txBody>
      </p:sp>
      <p:graphicFrame>
        <p:nvGraphicFramePr>
          <p:cNvPr id="4" name="Object 5"/>
          <p:cNvGraphicFramePr>
            <a:graphicFrameLocks noChangeAspect="1"/>
          </p:cNvGraphicFramePr>
          <p:nvPr>
            <p:custDataLst>
              <p:tags r:id="rId2"/>
            </p:custDataLst>
            <p:extLst/>
          </p:nvPr>
        </p:nvGraphicFramePr>
        <p:xfrm>
          <a:off x="533400" y="2641600"/>
          <a:ext cx="8001000" cy="2921000"/>
        </p:xfrm>
        <a:graphic>
          <a:graphicData uri="http://schemas.openxmlformats.org/presentationml/2006/ole">
            <mc:AlternateContent xmlns:mc="http://schemas.openxmlformats.org/markup-compatibility/2006">
              <mc:Choice xmlns:v="urn:schemas-microsoft-com:vml" Requires="v">
                <p:oleObj spid="_x0000_s4099" name="VISIO" r:id="rId4" imgW="4344480" imgH="1585440" progId="Visio.Drawing.6">
                  <p:embed/>
                </p:oleObj>
              </mc:Choice>
              <mc:Fallback>
                <p:oleObj name="VISIO" r:id="rId4" imgW="4344480" imgH="1585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641600"/>
                        <a:ext cx="8001000" cy="2921000"/>
                      </a:xfrm>
                      <a:prstGeom prst="rect">
                        <a:avLst/>
                      </a:prstGeom>
                    </p:spPr>
                  </p:pic>
                </p:oleObj>
              </mc:Fallback>
            </mc:AlternateContent>
          </a:graphicData>
        </a:graphic>
      </p:graphicFrame>
    </p:spTree>
    <p:extLst>
      <p:ext uri="{BB962C8B-B14F-4D97-AF65-F5344CB8AC3E}">
        <p14:creationId xmlns:p14="http://schemas.microsoft.com/office/powerpoint/2010/main" val="247482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Single-Cycle </a:t>
            </a:r>
            <a:r>
              <a:rPr lang="en-US" dirty="0" err="1"/>
              <a:t>Datapath</a:t>
            </a:r>
            <a:r>
              <a:rPr lang="en-US" dirty="0"/>
              <a:t>: </a:t>
            </a:r>
            <a:r>
              <a:rPr lang="en-US" dirty="0" err="1">
                <a:latin typeface="Courier New" panose="02070309020205020404" pitchFamily="49" charset="0"/>
                <a:cs typeface="Courier New" panose="02070309020205020404" pitchFamily="49" charset="0"/>
              </a:rPr>
              <a:t>lw</a:t>
            </a:r>
            <a:r>
              <a:rPr lang="en-US" dirty="0"/>
              <a:t> address</a:t>
            </a:r>
          </a:p>
        </p:txBody>
      </p:sp>
      <p:sp>
        <p:nvSpPr>
          <p:cNvPr id="3" name="Content Placeholder 2"/>
          <p:cNvSpPr>
            <a:spLocks noGrp="1"/>
          </p:cNvSpPr>
          <p:nvPr>
            <p:ph idx="1"/>
          </p:nvPr>
        </p:nvSpPr>
        <p:spPr/>
        <p:txBody>
          <a:bodyPr/>
          <a:lstStyle/>
          <a:p>
            <a:r>
              <a:rPr lang="en-US" b="1" dirty="0">
                <a:solidFill>
                  <a:schemeClr val="accent1"/>
                </a:solidFill>
              </a:rPr>
              <a:t>STEP 4:</a:t>
            </a:r>
            <a:r>
              <a:rPr lang="en-US" dirty="0"/>
              <a:t> Compute the memory address</a:t>
            </a:r>
          </a:p>
          <a:p>
            <a:endParaRPr lang="en-US" dirty="0"/>
          </a:p>
        </p:txBody>
      </p:sp>
      <p:graphicFrame>
        <p:nvGraphicFramePr>
          <p:cNvPr id="4" name="Object 5"/>
          <p:cNvGraphicFramePr>
            <a:graphicFrameLocks noChangeAspect="1"/>
          </p:cNvGraphicFramePr>
          <p:nvPr>
            <p:custDataLst>
              <p:tags r:id="rId2"/>
            </p:custDataLst>
            <p:extLst/>
          </p:nvPr>
        </p:nvGraphicFramePr>
        <p:xfrm>
          <a:off x="533400" y="2286000"/>
          <a:ext cx="8077200" cy="3290887"/>
        </p:xfrm>
        <a:graphic>
          <a:graphicData uri="http://schemas.openxmlformats.org/presentationml/2006/ole">
            <mc:AlternateContent xmlns:mc="http://schemas.openxmlformats.org/markup-compatibility/2006">
              <mc:Choice xmlns:v="urn:schemas-microsoft-com:vml" Requires="v">
                <p:oleObj spid="_x0000_s5123" name="VISIO" r:id="rId4" imgW="4344480" imgH="1770840" progId="Visio.Drawing.6">
                  <p:embed/>
                </p:oleObj>
              </mc:Choice>
              <mc:Fallback>
                <p:oleObj name="VISIO" r:id="rId4" imgW="4344480" imgH="17708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286000"/>
                        <a:ext cx="8077200" cy="3290887"/>
                      </a:xfrm>
                      <a:prstGeom prst="rect">
                        <a:avLst/>
                      </a:prstGeom>
                    </p:spPr>
                  </p:pic>
                </p:oleObj>
              </mc:Fallback>
            </mc:AlternateContent>
          </a:graphicData>
        </a:graphic>
      </p:graphicFrame>
    </p:spTree>
    <p:extLst>
      <p:ext uri="{BB962C8B-B14F-4D97-AF65-F5344CB8AC3E}">
        <p14:creationId xmlns:p14="http://schemas.microsoft.com/office/powerpoint/2010/main" val="126240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Single-Cycle </a:t>
            </a:r>
            <a:r>
              <a:rPr lang="en-US" sz="3200" dirty="0" err="1"/>
              <a:t>Datapath</a:t>
            </a:r>
            <a:r>
              <a:rPr lang="en-US" sz="3200" dirty="0"/>
              <a:t>: </a:t>
            </a:r>
            <a:r>
              <a:rPr lang="en-US" sz="3200" dirty="0" err="1">
                <a:latin typeface="Courier New" panose="02070309020205020404" pitchFamily="49" charset="0"/>
                <a:cs typeface="Courier New" panose="02070309020205020404" pitchFamily="49" charset="0"/>
              </a:rPr>
              <a:t>lw</a:t>
            </a:r>
            <a:r>
              <a:rPr lang="en-US" sz="3200" dirty="0"/>
              <a:t> Memory Read</a:t>
            </a:r>
          </a:p>
        </p:txBody>
      </p:sp>
      <p:sp>
        <p:nvSpPr>
          <p:cNvPr id="3" name="Content Placeholder 2"/>
          <p:cNvSpPr>
            <a:spLocks noGrp="1"/>
          </p:cNvSpPr>
          <p:nvPr>
            <p:ph idx="1"/>
          </p:nvPr>
        </p:nvSpPr>
        <p:spPr/>
        <p:txBody>
          <a:bodyPr/>
          <a:lstStyle/>
          <a:p>
            <a:r>
              <a:rPr lang="en-US" b="1" dirty="0">
                <a:solidFill>
                  <a:schemeClr val="accent1"/>
                </a:solidFill>
              </a:rPr>
              <a:t>STEP 5:</a:t>
            </a:r>
            <a:r>
              <a:rPr lang="en-US" dirty="0">
                <a:solidFill>
                  <a:schemeClr val="accent1"/>
                </a:solidFill>
              </a:rPr>
              <a:t> </a:t>
            </a:r>
            <a:r>
              <a:rPr lang="en-US" dirty="0"/>
              <a:t>Read data from memory and write it back to register file</a:t>
            </a:r>
          </a:p>
          <a:p>
            <a:endParaRPr lang="en-US" dirty="0"/>
          </a:p>
        </p:txBody>
      </p:sp>
      <p:graphicFrame>
        <p:nvGraphicFramePr>
          <p:cNvPr id="4" name="Object 5"/>
          <p:cNvGraphicFramePr>
            <a:graphicFrameLocks noChangeAspect="1"/>
          </p:cNvGraphicFramePr>
          <p:nvPr>
            <p:custDataLst>
              <p:tags r:id="rId2"/>
            </p:custDataLst>
            <p:extLst/>
          </p:nvPr>
        </p:nvGraphicFramePr>
        <p:xfrm>
          <a:off x="685800" y="2614613"/>
          <a:ext cx="7848600" cy="3405187"/>
        </p:xfrm>
        <a:graphic>
          <a:graphicData uri="http://schemas.openxmlformats.org/presentationml/2006/ole">
            <mc:AlternateContent xmlns:mc="http://schemas.openxmlformats.org/markup-compatibility/2006">
              <mc:Choice xmlns:v="urn:schemas-microsoft-com:vml" Requires="v">
                <p:oleObj spid="_x0000_s6147" name="VISIO" r:id="rId4" imgW="4843440" imgH="2101320" progId="Visio.Drawing.6">
                  <p:embed/>
                </p:oleObj>
              </mc:Choice>
              <mc:Fallback>
                <p:oleObj name="VISIO" r:id="rId4" imgW="4843440" imgH="2101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614613"/>
                        <a:ext cx="7848600" cy="3405187"/>
                      </a:xfrm>
                      <a:prstGeom prst="rect">
                        <a:avLst/>
                      </a:prstGeom>
                    </p:spPr>
                  </p:pic>
                </p:oleObj>
              </mc:Fallback>
            </mc:AlternateContent>
          </a:graphicData>
        </a:graphic>
      </p:graphicFrame>
    </p:spTree>
    <p:extLst>
      <p:ext uri="{BB962C8B-B14F-4D97-AF65-F5344CB8AC3E}">
        <p14:creationId xmlns:p14="http://schemas.microsoft.com/office/powerpoint/2010/main" val="233659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Single-Cycle </a:t>
            </a:r>
            <a:r>
              <a:rPr lang="en-US" sz="3200" dirty="0" err="1"/>
              <a:t>Datapath</a:t>
            </a:r>
            <a:r>
              <a:rPr lang="en-US" sz="3200" dirty="0"/>
              <a:t>: </a:t>
            </a:r>
            <a:r>
              <a:rPr lang="en-US" sz="3200" dirty="0" err="1">
                <a:latin typeface="Courier New" panose="02070309020205020404" pitchFamily="49" charset="0"/>
                <a:cs typeface="Courier New" panose="02070309020205020404" pitchFamily="49" charset="0"/>
              </a:rPr>
              <a:t>lw</a:t>
            </a:r>
            <a:r>
              <a:rPr lang="en-US" sz="3200" dirty="0"/>
              <a:t> PC Increment</a:t>
            </a:r>
          </a:p>
        </p:txBody>
      </p:sp>
      <p:sp>
        <p:nvSpPr>
          <p:cNvPr id="3" name="Content Placeholder 2"/>
          <p:cNvSpPr>
            <a:spLocks noGrp="1"/>
          </p:cNvSpPr>
          <p:nvPr>
            <p:ph idx="1"/>
          </p:nvPr>
        </p:nvSpPr>
        <p:spPr/>
        <p:txBody>
          <a:bodyPr/>
          <a:lstStyle/>
          <a:p>
            <a:r>
              <a:rPr lang="en-US" b="1" dirty="0">
                <a:solidFill>
                  <a:schemeClr val="accent1"/>
                </a:solidFill>
              </a:rPr>
              <a:t>STEP 6:</a:t>
            </a:r>
            <a:r>
              <a:rPr lang="en-US" dirty="0"/>
              <a:t> Determine address of next instruction</a:t>
            </a:r>
          </a:p>
          <a:p>
            <a:endParaRPr lang="en-US" dirty="0"/>
          </a:p>
        </p:txBody>
      </p:sp>
      <p:graphicFrame>
        <p:nvGraphicFramePr>
          <p:cNvPr id="4" name="Object 5"/>
          <p:cNvGraphicFramePr>
            <a:graphicFrameLocks noChangeAspect="1"/>
          </p:cNvGraphicFramePr>
          <p:nvPr>
            <p:custDataLst>
              <p:tags r:id="rId2"/>
            </p:custDataLst>
            <p:extLst/>
          </p:nvPr>
        </p:nvGraphicFramePr>
        <p:xfrm>
          <a:off x="762000" y="2305050"/>
          <a:ext cx="7848600" cy="3333750"/>
        </p:xfrm>
        <a:graphic>
          <a:graphicData uri="http://schemas.openxmlformats.org/presentationml/2006/ole">
            <mc:AlternateContent xmlns:mc="http://schemas.openxmlformats.org/markup-compatibility/2006">
              <mc:Choice xmlns:v="urn:schemas-microsoft-com:vml" Requires="v">
                <p:oleObj spid="_x0000_s7171" name="VISIO" r:id="rId4" imgW="5044320" imgH="2143080" progId="Visio.Drawing.6">
                  <p:embed/>
                </p:oleObj>
              </mc:Choice>
              <mc:Fallback>
                <p:oleObj name="VISIO" r:id="rId4" imgW="5044320" imgH="2143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305050"/>
                        <a:ext cx="7848600" cy="3333750"/>
                      </a:xfrm>
                      <a:prstGeom prst="rect">
                        <a:avLst/>
                      </a:prstGeom>
                    </p:spPr>
                  </p:pic>
                </p:oleObj>
              </mc:Fallback>
            </mc:AlternateContent>
          </a:graphicData>
        </a:graphic>
      </p:graphicFrame>
    </p:spTree>
    <p:extLst>
      <p:ext uri="{BB962C8B-B14F-4D97-AF65-F5344CB8AC3E}">
        <p14:creationId xmlns:p14="http://schemas.microsoft.com/office/powerpoint/2010/main" val="201475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a:t>
            </a:r>
            <a:r>
              <a:rPr lang="en-US" dirty="0" err="1"/>
              <a:t>Datapath</a:t>
            </a:r>
            <a:r>
              <a:rPr lang="en-US" dirty="0"/>
              <a:t>: </a:t>
            </a:r>
            <a:r>
              <a:rPr lang="en-US" dirty="0" err="1">
                <a:latin typeface="Courier New" panose="02070309020205020404" pitchFamily="49" charset="0"/>
                <a:cs typeface="Courier New" panose="02070309020205020404" pitchFamily="49" charset="0"/>
              </a:rPr>
              <a:t>sw</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a:t>Write data in </a:t>
            </a:r>
            <a:r>
              <a:rPr lang="en-US" dirty="0" err="1">
                <a:latin typeface="Courier New" pitchFamily="49" charset="0"/>
              </a:rPr>
              <a:t>rt</a:t>
            </a:r>
            <a:r>
              <a:rPr lang="en-US" dirty="0"/>
              <a:t> to memory</a:t>
            </a:r>
          </a:p>
          <a:p>
            <a:endParaRPr lang="en-US" dirty="0"/>
          </a:p>
        </p:txBody>
      </p:sp>
      <p:graphicFrame>
        <p:nvGraphicFramePr>
          <p:cNvPr id="4" name="Object 5"/>
          <p:cNvGraphicFramePr>
            <a:graphicFrameLocks noChangeAspect="1"/>
          </p:cNvGraphicFramePr>
          <p:nvPr>
            <p:custDataLst>
              <p:tags r:id="rId2"/>
            </p:custDataLst>
            <p:extLst/>
          </p:nvPr>
        </p:nvGraphicFramePr>
        <p:xfrm>
          <a:off x="685800" y="2392363"/>
          <a:ext cx="8001000" cy="3398837"/>
        </p:xfrm>
        <a:graphic>
          <a:graphicData uri="http://schemas.openxmlformats.org/presentationml/2006/ole">
            <mc:AlternateContent xmlns:mc="http://schemas.openxmlformats.org/markup-compatibility/2006">
              <mc:Choice xmlns:v="urn:schemas-microsoft-com:vml" Requires="v">
                <p:oleObj spid="_x0000_s8195" name="VISIO" r:id="rId4" imgW="5044320" imgH="2143080" progId="Visio.Drawing.6">
                  <p:embed/>
                </p:oleObj>
              </mc:Choice>
              <mc:Fallback>
                <p:oleObj name="VISIO" r:id="rId4" imgW="5044320" imgH="2143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392363"/>
                        <a:ext cx="8001000" cy="3398837"/>
                      </a:xfrm>
                      <a:prstGeom prst="rect">
                        <a:avLst/>
                      </a:prstGeom>
                    </p:spPr>
                  </p:pic>
                </p:oleObj>
              </mc:Fallback>
            </mc:AlternateContent>
          </a:graphicData>
        </a:graphic>
      </p:graphicFrame>
    </p:spTree>
    <p:extLst>
      <p:ext uri="{BB962C8B-B14F-4D97-AF65-F5344CB8AC3E}">
        <p14:creationId xmlns:p14="http://schemas.microsoft.com/office/powerpoint/2010/main" val="3353616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a:t>
            </a:r>
          </a:p>
        </p:txBody>
      </p:sp>
      <p:sp>
        <p:nvSpPr>
          <p:cNvPr id="3" name="Content Placeholder 2"/>
          <p:cNvSpPr>
            <a:spLocks noGrp="1"/>
          </p:cNvSpPr>
          <p:nvPr>
            <p:ph idx="1"/>
          </p:nvPr>
        </p:nvSpPr>
        <p:spPr>
          <a:xfrm>
            <a:off x="457200" y="1600201"/>
            <a:ext cx="8229600" cy="1523999"/>
          </a:xfrm>
        </p:spPr>
        <p:txBody>
          <a:bodyPr>
            <a:normAutofit fontScale="85000" lnSpcReduction="20000"/>
          </a:bodyPr>
          <a:lstStyle/>
          <a:p>
            <a:r>
              <a:rPr lang="en-US" dirty="0"/>
              <a:t>Show the value of signals on the </a:t>
            </a:r>
            <a:r>
              <a:rPr lang="en-US" dirty="0" err="1"/>
              <a:t>datapath</a:t>
            </a:r>
            <a:r>
              <a:rPr lang="en-US" dirty="0"/>
              <a:t> of the following single-cycle processor. The current value of registers and memory is given in the following tables.</a:t>
            </a:r>
          </a:p>
        </p:txBody>
      </p:sp>
      <p:graphicFrame>
        <p:nvGraphicFramePr>
          <p:cNvPr id="4" name="Table 3"/>
          <p:cNvGraphicFramePr>
            <a:graphicFrameLocks noGrp="1"/>
          </p:cNvGraphicFramePr>
          <p:nvPr>
            <p:extLst/>
          </p:nvPr>
        </p:nvGraphicFramePr>
        <p:xfrm>
          <a:off x="609600" y="3276600"/>
          <a:ext cx="3276600" cy="2595880"/>
        </p:xfrm>
        <a:graphic>
          <a:graphicData uri="http://schemas.openxmlformats.org/drawingml/2006/table">
            <a:tbl>
              <a:tblPr firstRow="1" bandRow="1">
                <a:tableStyleId>{5940675A-B579-460E-94D1-54222C63F5DA}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370840">
                <a:tc>
                  <a:txBody>
                    <a:bodyPr/>
                    <a:lstStyle/>
                    <a:p>
                      <a:pPr algn="ctr"/>
                      <a:r>
                        <a:rPr lang="en-US" dirty="0"/>
                        <a:t>Register</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r"/>
                      <a:r>
                        <a:rPr lang="en-US" dirty="0"/>
                        <a:t>0 ($0)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370840">
                <a:tc>
                  <a:txBody>
                    <a:bodyPr/>
                    <a:lstStyle/>
                    <a:p>
                      <a:pPr algn="ctr"/>
                      <a:r>
                        <a:rPr lang="en-US" dirty="0"/>
                        <a:t>…</a:t>
                      </a:r>
                      <a:endParaRPr lang="en-US" dirty="0">
                        <a:latin typeface="Courier New" panose="02070309020205020404" pitchFamily="49" charset="0"/>
                        <a:cs typeface="Courier New" panose="02070309020205020404" pitchFamily="49" charset="0"/>
                      </a:endParaRPr>
                    </a:p>
                  </a:txBody>
                  <a:tcPr/>
                </a:tc>
                <a:tc>
                  <a:txBody>
                    <a:bodyPr/>
                    <a:lstStyle/>
                    <a:p>
                      <a:pPr algn="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370840">
                <a:tc>
                  <a:txBody>
                    <a:bodyPr/>
                    <a:lstStyle/>
                    <a:p>
                      <a:pPr algn="r"/>
                      <a:r>
                        <a:rPr lang="en-US" dirty="0"/>
                        <a:t>8 ($t0)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0x00001000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370840">
                <a:tc>
                  <a:txBody>
                    <a:bodyPr/>
                    <a:lstStyle/>
                    <a:p>
                      <a:pPr algn="r"/>
                      <a:r>
                        <a:rPr lang="en-US" dirty="0"/>
                        <a:t>9 ($t1)</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370840">
                <a:tc>
                  <a:txBody>
                    <a:bodyPr/>
                    <a:lstStyle/>
                    <a:p>
                      <a:pPr algn="ctr"/>
                      <a:r>
                        <a:rPr lang="en-US" dirty="0"/>
                        <a:t>…</a:t>
                      </a:r>
                      <a:endParaRPr lang="en-US" dirty="0">
                        <a:latin typeface="Courier New" panose="02070309020205020404" pitchFamily="49" charset="0"/>
                        <a:cs typeface="Courier New" panose="02070309020205020404" pitchFamily="49" charset="0"/>
                      </a:endParaRPr>
                    </a:p>
                  </a:txBody>
                  <a:tcPr/>
                </a:tc>
                <a:tc>
                  <a:txBody>
                    <a:bodyPr/>
                    <a:lstStyle/>
                    <a:p>
                      <a:pPr algn="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370840">
                <a:tc>
                  <a:txBody>
                    <a:bodyPr/>
                    <a:lstStyle/>
                    <a:p>
                      <a:pPr algn="r"/>
                      <a:r>
                        <a:rPr lang="en-US" dirty="0"/>
                        <a:t>$pc</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0x00002000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nvPr>
        </p:nvGraphicFramePr>
        <p:xfrm>
          <a:off x="4267200" y="3271520"/>
          <a:ext cx="4038600" cy="2595880"/>
        </p:xfrm>
        <a:graphic>
          <a:graphicData uri="http://schemas.openxmlformats.org/drawingml/2006/table">
            <a:tbl>
              <a:tblPr firstRow="1" bandRow="1">
                <a:tableStyleId>{5940675A-B579-460E-94D1-54222C63F5DA}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70840">
                <a:tc>
                  <a:txBody>
                    <a:bodyPr/>
                    <a:lstStyle/>
                    <a:p>
                      <a:pPr algn="ctr"/>
                      <a:r>
                        <a:rPr lang="en-US" dirty="0"/>
                        <a:t>Memory address</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r"/>
                      <a:r>
                        <a:rPr lang="en-US" dirty="0"/>
                        <a:t>0x00001000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0x12345678</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370840">
                <a:tc>
                  <a:txBody>
                    <a:bodyPr/>
                    <a:lstStyle/>
                    <a:p>
                      <a:pPr algn="r"/>
                      <a:r>
                        <a:rPr lang="en-US" dirty="0"/>
                        <a:t>0x00001004</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370840">
                <a:tc>
                  <a:txBody>
                    <a:bodyPr/>
                    <a:lstStyle/>
                    <a:p>
                      <a:pPr algn="r"/>
                      <a:r>
                        <a:rPr lang="en-US" dirty="0"/>
                        <a:t>0x00001008</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370840">
                <a:tc>
                  <a:txBody>
                    <a:bodyPr/>
                    <a:lstStyle/>
                    <a:p>
                      <a:pPr algn="ctr"/>
                      <a:r>
                        <a:rPr lang="en-US" dirty="0"/>
                        <a:t>…</a:t>
                      </a:r>
                      <a:endParaRPr lang="en-US" dirty="0">
                        <a:latin typeface="Courier New" panose="02070309020205020404" pitchFamily="49" charset="0"/>
                        <a:cs typeface="Courier New" panose="02070309020205020404" pitchFamily="49" charset="0"/>
                      </a:endParaRPr>
                    </a:p>
                  </a:txBody>
                  <a:tcPr/>
                </a:tc>
                <a:tc>
                  <a:txBody>
                    <a:bodyPr/>
                    <a:lstStyle/>
                    <a:p>
                      <a:pPr algn="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370840">
                <a:tc>
                  <a:txBody>
                    <a:bodyPr/>
                    <a:lstStyle/>
                    <a:p>
                      <a:pPr algn="r"/>
                      <a:r>
                        <a:rPr lang="en-US" dirty="0"/>
                        <a:t>0x00002000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0x8D090000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370840">
                <a:tc>
                  <a:txBody>
                    <a:bodyPr/>
                    <a:lstStyle/>
                    <a:p>
                      <a:pPr algn="r"/>
                      <a:r>
                        <a:rPr lang="en-US" dirty="0"/>
                        <a:t>0x00002004</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smtClean="0"/>
                        <a:t>0xAD090004</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649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a:t>
            </a:r>
          </a:p>
        </p:txBody>
      </p:sp>
      <p:graphicFrame>
        <p:nvGraphicFramePr>
          <p:cNvPr id="5" name="Object 6"/>
          <p:cNvGraphicFramePr>
            <a:graphicFrameLocks noGrp="1" noChangeAspect="1"/>
          </p:cNvGraphicFramePr>
          <p:nvPr>
            <p:ph idx="1"/>
            <p:custDataLst>
              <p:tags r:id="rId2"/>
            </p:custDataLst>
            <p:extLst/>
          </p:nvPr>
        </p:nvGraphicFramePr>
        <p:xfrm>
          <a:off x="457200" y="1752600"/>
          <a:ext cx="8382000" cy="4668837"/>
        </p:xfrm>
        <a:graphic>
          <a:graphicData uri="http://schemas.openxmlformats.org/presentationml/2006/ole">
            <mc:AlternateContent xmlns:mc="http://schemas.openxmlformats.org/markup-compatibility/2006">
              <mc:Choice xmlns:v="urn:schemas-microsoft-com:vml" Requires="v">
                <p:oleObj spid="_x0000_s9219" name="Visio" r:id="rId4" imgW="5158729" imgH="2873340" progId="Visio.Drawing.11">
                  <p:embed/>
                </p:oleObj>
              </mc:Choice>
              <mc:Fallback>
                <p:oleObj name="Visio" r:id="rId4" imgW="5158729" imgH="2873340" progId="Visio.Drawing.11">
                  <p:embed/>
                  <p:pic>
                    <p:nvPicPr>
                      <p:cNvPr id="0" name=""/>
                      <p:cNvPicPr>
                        <a:picLocks noChangeAspect="1" noChangeArrowheads="1"/>
                      </p:cNvPicPr>
                      <p:nvPr/>
                    </p:nvPicPr>
                    <p:blipFill>
                      <a:blip r:embed="rId5"/>
                      <a:srcRect/>
                      <a:stretch>
                        <a:fillRect/>
                      </a:stretch>
                    </p:blipFill>
                    <p:spPr bwMode="auto">
                      <a:xfrm>
                        <a:off x="457200" y="1752600"/>
                        <a:ext cx="8382000"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Callout 1 5"/>
          <p:cNvSpPr/>
          <p:nvPr/>
        </p:nvSpPr>
        <p:spPr>
          <a:xfrm>
            <a:off x="436179" y="2454728"/>
            <a:ext cx="1295400" cy="258763"/>
          </a:xfrm>
          <a:prstGeom prst="borderCallout1">
            <a:avLst>
              <a:gd name="adj1" fmla="val 104047"/>
              <a:gd name="adj2" fmla="val 52519"/>
              <a:gd name="adj3" fmla="val 530862"/>
              <a:gd name="adj4" fmla="val 882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0x00002000</a:t>
            </a:r>
          </a:p>
        </p:txBody>
      </p:sp>
      <p:sp>
        <p:nvSpPr>
          <p:cNvPr id="7" name="Line Callout 1 6"/>
          <p:cNvSpPr/>
          <p:nvPr/>
        </p:nvSpPr>
        <p:spPr>
          <a:xfrm>
            <a:off x="990600" y="6375399"/>
            <a:ext cx="1295400" cy="258763"/>
          </a:xfrm>
          <a:prstGeom prst="borderCallout1">
            <a:avLst>
              <a:gd name="adj1" fmla="val -5621"/>
              <a:gd name="adj2" fmla="val 38726"/>
              <a:gd name="adj3" fmla="val -167762"/>
              <a:gd name="adj4" fmla="val 200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0x00002004</a:t>
            </a:r>
          </a:p>
        </p:txBody>
      </p:sp>
      <p:sp>
        <p:nvSpPr>
          <p:cNvPr id="8" name="Line Callout 1 7"/>
          <p:cNvSpPr/>
          <p:nvPr/>
        </p:nvSpPr>
        <p:spPr>
          <a:xfrm>
            <a:off x="1371600" y="2796379"/>
            <a:ext cx="1295400" cy="258763"/>
          </a:xfrm>
          <a:prstGeom prst="borderCallout1">
            <a:avLst>
              <a:gd name="adj1" fmla="val 108109"/>
              <a:gd name="adj2" fmla="val 65500"/>
              <a:gd name="adj3" fmla="val 404947"/>
              <a:gd name="adj4" fmla="val 9716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0x8D090000</a:t>
            </a:r>
          </a:p>
        </p:txBody>
      </p:sp>
      <p:sp>
        <p:nvSpPr>
          <p:cNvPr id="9" name="Line Callout 1 8"/>
          <p:cNvSpPr/>
          <p:nvPr/>
        </p:nvSpPr>
        <p:spPr>
          <a:xfrm>
            <a:off x="3200400" y="2638692"/>
            <a:ext cx="1295400" cy="258763"/>
          </a:xfrm>
          <a:prstGeom prst="borderCallout1">
            <a:avLst>
              <a:gd name="adj1" fmla="val 108109"/>
              <a:gd name="adj2" fmla="val 20875"/>
              <a:gd name="adj3" fmla="val 441503"/>
              <a:gd name="adj4" fmla="val -83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0x8</a:t>
            </a:r>
          </a:p>
        </p:txBody>
      </p:sp>
      <p:sp>
        <p:nvSpPr>
          <p:cNvPr id="10" name="Line Callout 1 9"/>
          <p:cNvSpPr/>
          <p:nvPr/>
        </p:nvSpPr>
        <p:spPr>
          <a:xfrm>
            <a:off x="3581400" y="3055142"/>
            <a:ext cx="1295400" cy="258763"/>
          </a:xfrm>
          <a:prstGeom prst="borderCallout1">
            <a:avLst>
              <a:gd name="adj1" fmla="val 108109"/>
              <a:gd name="adj2" fmla="val 20875"/>
              <a:gd name="adj3" fmla="val 482121"/>
              <a:gd name="adj4" fmla="val -342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0x9</a:t>
            </a:r>
          </a:p>
        </p:txBody>
      </p:sp>
      <p:sp>
        <p:nvSpPr>
          <p:cNvPr id="11" name="Line Callout 1 10"/>
          <p:cNvSpPr/>
          <p:nvPr/>
        </p:nvSpPr>
        <p:spPr>
          <a:xfrm>
            <a:off x="5050221" y="2625553"/>
            <a:ext cx="1295400" cy="258763"/>
          </a:xfrm>
          <a:prstGeom prst="borderCallout1">
            <a:avLst>
              <a:gd name="adj1" fmla="val 108109"/>
              <a:gd name="adj2" fmla="val 20875"/>
              <a:gd name="adj3" fmla="val 441503"/>
              <a:gd name="adj4" fmla="val -83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0x00001000</a:t>
            </a:r>
          </a:p>
        </p:txBody>
      </p:sp>
      <p:sp>
        <p:nvSpPr>
          <p:cNvPr id="12" name="Line Callout 1 11"/>
          <p:cNvSpPr/>
          <p:nvPr/>
        </p:nvSpPr>
        <p:spPr>
          <a:xfrm>
            <a:off x="3284483" y="5867854"/>
            <a:ext cx="1295400" cy="258763"/>
          </a:xfrm>
          <a:prstGeom prst="borderCallout1">
            <a:avLst>
              <a:gd name="adj1" fmla="val -13744"/>
              <a:gd name="adj2" fmla="val 11950"/>
              <a:gd name="adj3" fmla="val -110896"/>
              <a:gd name="adj4" fmla="val -212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a:t>
            </a:r>
          </a:p>
        </p:txBody>
      </p:sp>
      <p:sp>
        <p:nvSpPr>
          <p:cNvPr id="13" name="Line Callout 1 12"/>
          <p:cNvSpPr/>
          <p:nvPr/>
        </p:nvSpPr>
        <p:spPr>
          <a:xfrm>
            <a:off x="5257800" y="5745019"/>
            <a:ext cx="1295400" cy="258763"/>
          </a:xfrm>
          <a:prstGeom prst="borderCallout1">
            <a:avLst>
              <a:gd name="adj1" fmla="val -13744"/>
              <a:gd name="adj2" fmla="val 11950"/>
              <a:gd name="adj3" fmla="val -110896"/>
              <a:gd name="adj4" fmla="val -212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0x00000000</a:t>
            </a:r>
          </a:p>
        </p:txBody>
      </p:sp>
      <p:sp>
        <p:nvSpPr>
          <p:cNvPr id="14" name="Line Callout 1 13"/>
          <p:cNvSpPr/>
          <p:nvPr/>
        </p:nvSpPr>
        <p:spPr>
          <a:xfrm>
            <a:off x="7200900" y="2630055"/>
            <a:ext cx="1295400" cy="258763"/>
          </a:xfrm>
          <a:prstGeom prst="borderCallout1">
            <a:avLst>
              <a:gd name="adj1" fmla="val 112171"/>
              <a:gd name="adj2" fmla="val 13573"/>
              <a:gd name="adj3" fmla="val 522739"/>
              <a:gd name="adj4" fmla="val -3103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0x00001000</a:t>
            </a:r>
          </a:p>
        </p:txBody>
      </p:sp>
      <p:sp>
        <p:nvSpPr>
          <p:cNvPr id="15" name="Line Callout 1 14"/>
          <p:cNvSpPr/>
          <p:nvPr/>
        </p:nvSpPr>
        <p:spPr>
          <a:xfrm>
            <a:off x="7621971" y="3055141"/>
            <a:ext cx="1295400" cy="258763"/>
          </a:xfrm>
          <a:prstGeom prst="borderCallout1">
            <a:avLst>
              <a:gd name="adj1" fmla="val 104047"/>
              <a:gd name="adj2" fmla="val 55764"/>
              <a:gd name="adj3" fmla="val 348083"/>
              <a:gd name="adj4" fmla="val 4685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0x12345678</a:t>
            </a:r>
          </a:p>
        </p:txBody>
      </p:sp>
      <p:graphicFrame>
        <p:nvGraphicFramePr>
          <p:cNvPr id="16" name="Table 15"/>
          <p:cNvGraphicFramePr>
            <a:graphicFrameLocks noGrp="1"/>
          </p:cNvGraphicFramePr>
          <p:nvPr>
            <p:extLst/>
          </p:nvPr>
        </p:nvGraphicFramePr>
        <p:xfrm>
          <a:off x="5906486" y="481433"/>
          <a:ext cx="1981200" cy="1813560"/>
        </p:xfrm>
        <a:graphic>
          <a:graphicData uri="http://schemas.openxmlformats.org/drawingml/2006/table">
            <a:tbl>
              <a:tblPr firstRow="1" bandRow="1">
                <a:tableStyleId>{5940675A-B579-460E-94D1-54222C63F5DA}</a:tableStyleId>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149547">
                <a:tc>
                  <a:txBody>
                    <a:bodyPr/>
                    <a:lstStyle/>
                    <a:p>
                      <a:pPr algn="ctr"/>
                      <a:r>
                        <a:rPr lang="en-US" sz="1100" dirty="0"/>
                        <a:t>Register</a:t>
                      </a:r>
                    </a:p>
                  </a:txBody>
                  <a:tcPr/>
                </a:tc>
                <a:tc>
                  <a:txBody>
                    <a:bodyPr/>
                    <a:lstStyle/>
                    <a:p>
                      <a:pPr algn="ctr"/>
                      <a:r>
                        <a:rPr lang="en-US" sz="1100" dirty="0"/>
                        <a:t>Value</a:t>
                      </a:r>
                    </a:p>
                  </a:txBody>
                  <a:tcPr/>
                </a:tc>
                <a:extLst>
                  <a:ext uri="{0D108BD9-81ED-4DB2-BD59-A6C34878D82A}">
                    <a16:rowId xmlns:a16="http://schemas.microsoft.com/office/drawing/2014/main" val="10000"/>
                  </a:ext>
                </a:extLst>
              </a:tr>
              <a:tr h="149547">
                <a:tc>
                  <a:txBody>
                    <a:bodyPr/>
                    <a:lstStyle/>
                    <a:p>
                      <a:pPr algn="r"/>
                      <a:r>
                        <a:rPr lang="en-US" sz="1100" dirty="0"/>
                        <a:t>0 ($0)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149547">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149547">
                <a:tc>
                  <a:txBody>
                    <a:bodyPr/>
                    <a:lstStyle/>
                    <a:p>
                      <a:pPr algn="r"/>
                      <a:r>
                        <a:rPr lang="en-US" sz="1100" dirty="0"/>
                        <a:t>8 ($t0)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0x00001000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149547">
                <a:tc>
                  <a:txBody>
                    <a:bodyPr/>
                    <a:lstStyle/>
                    <a:p>
                      <a:pPr algn="r"/>
                      <a:r>
                        <a:rPr lang="en-US" sz="1100" dirty="0"/>
                        <a:t>9 ($t1)</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149547">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149547">
                <a:tc>
                  <a:txBody>
                    <a:bodyPr/>
                    <a:lstStyle/>
                    <a:p>
                      <a:pPr algn="r"/>
                      <a:r>
                        <a:rPr lang="en-US" sz="1100" dirty="0"/>
                        <a:t>$pc</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0x00002000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graphicFrame>
        <p:nvGraphicFramePr>
          <p:cNvPr id="17" name="Table 16"/>
          <p:cNvGraphicFramePr>
            <a:graphicFrameLocks noGrp="1"/>
          </p:cNvGraphicFramePr>
          <p:nvPr>
            <p:extLst/>
          </p:nvPr>
        </p:nvGraphicFramePr>
        <p:xfrm>
          <a:off x="669213" y="476860"/>
          <a:ext cx="2512630" cy="1813560"/>
        </p:xfrm>
        <a:graphic>
          <a:graphicData uri="http://schemas.openxmlformats.org/drawingml/2006/table">
            <a:tbl>
              <a:tblPr firstRow="1" bandRow="1">
                <a:tableStyleId>{5940675A-B579-460E-94D1-54222C63F5DA}</a:tableStyleId>
              </a:tblPr>
              <a:tblGrid>
                <a:gridCol w="1256315">
                  <a:extLst>
                    <a:ext uri="{9D8B030D-6E8A-4147-A177-3AD203B41FA5}">
                      <a16:colId xmlns:a16="http://schemas.microsoft.com/office/drawing/2014/main" val="20000"/>
                    </a:ext>
                  </a:extLst>
                </a:gridCol>
                <a:gridCol w="1256315">
                  <a:extLst>
                    <a:ext uri="{9D8B030D-6E8A-4147-A177-3AD203B41FA5}">
                      <a16:colId xmlns:a16="http://schemas.microsoft.com/office/drawing/2014/main" val="20001"/>
                    </a:ext>
                  </a:extLst>
                </a:gridCol>
              </a:tblGrid>
              <a:tr h="0">
                <a:tc>
                  <a:txBody>
                    <a:bodyPr/>
                    <a:lstStyle/>
                    <a:p>
                      <a:pPr algn="ctr"/>
                      <a:r>
                        <a:rPr lang="en-US" sz="1100" dirty="0"/>
                        <a:t>Memory address</a:t>
                      </a:r>
                    </a:p>
                  </a:txBody>
                  <a:tcPr/>
                </a:tc>
                <a:tc>
                  <a:txBody>
                    <a:bodyPr/>
                    <a:lstStyle/>
                    <a:p>
                      <a:pPr algn="ctr"/>
                      <a:r>
                        <a:rPr lang="en-US" sz="1100" dirty="0"/>
                        <a:t>Value</a:t>
                      </a:r>
                    </a:p>
                  </a:txBody>
                  <a:tcPr/>
                </a:tc>
                <a:extLst>
                  <a:ext uri="{0D108BD9-81ED-4DB2-BD59-A6C34878D82A}">
                    <a16:rowId xmlns:a16="http://schemas.microsoft.com/office/drawing/2014/main" val="10000"/>
                  </a:ext>
                </a:extLst>
              </a:tr>
              <a:tr h="0">
                <a:tc>
                  <a:txBody>
                    <a:bodyPr/>
                    <a:lstStyle/>
                    <a:p>
                      <a:pPr algn="r"/>
                      <a:r>
                        <a:rPr lang="en-US" sz="1100" dirty="0"/>
                        <a:t>0x00001000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0x12345678</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0">
                <a:tc>
                  <a:txBody>
                    <a:bodyPr/>
                    <a:lstStyle/>
                    <a:p>
                      <a:pPr algn="r"/>
                      <a:r>
                        <a:rPr lang="en-US" sz="1100" dirty="0"/>
                        <a:t>0x00001004</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0">
                <a:tc>
                  <a:txBody>
                    <a:bodyPr/>
                    <a:lstStyle/>
                    <a:p>
                      <a:pPr algn="r"/>
                      <a:r>
                        <a:rPr lang="en-US" sz="1100" dirty="0"/>
                        <a:t>0x00001008</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0">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0">
                <a:tc>
                  <a:txBody>
                    <a:bodyPr/>
                    <a:lstStyle/>
                    <a:p>
                      <a:pPr algn="r"/>
                      <a:r>
                        <a:rPr lang="en-US" sz="1100" dirty="0"/>
                        <a:t>0x00002000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0x8D090000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0">
                <a:tc>
                  <a:txBody>
                    <a:bodyPr/>
                    <a:lstStyle/>
                    <a:p>
                      <a:pPr algn="r"/>
                      <a:r>
                        <a:rPr lang="en-US" sz="1100" dirty="0"/>
                        <a:t>0x00002004</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a:t>
                      </a:r>
                      <a:r>
                        <a:rPr lang="en-US" sz="1100" dirty="0" smtClean="0"/>
                        <a:t>xAD090004</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061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Chapter 7 Topics</a:t>
            </a:r>
          </a:p>
        </p:txBody>
      </p:sp>
      <p:sp>
        <p:nvSpPr>
          <p:cNvPr id="3" name="Content Placeholder 2"/>
          <p:cNvSpPr>
            <a:spLocks noGrp="1"/>
          </p:cNvSpPr>
          <p:nvPr>
            <p:ph idx="1"/>
          </p:nvPr>
        </p:nvSpPr>
        <p:spPr/>
        <p:txBody>
          <a:bodyPr/>
          <a:lstStyle/>
          <a:p>
            <a:r>
              <a:rPr lang="en-US" dirty="0"/>
              <a:t>Performance Analysis</a:t>
            </a:r>
          </a:p>
          <a:p>
            <a:r>
              <a:rPr lang="en-US" dirty="0"/>
              <a:t>Single-Cycle Processor</a:t>
            </a:r>
          </a:p>
          <a:p>
            <a:r>
              <a:rPr lang="en-US" dirty="0" err="1"/>
              <a:t>Multicycle</a:t>
            </a:r>
            <a:r>
              <a:rPr lang="en-US" dirty="0"/>
              <a:t> Processor</a:t>
            </a:r>
          </a:p>
          <a:p>
            <a:r>
              <a:rPr lang="en-US" dirty="0"/>
              <a:t>Pipelined Processor</a:t>
            </a:r>
          </a:p>
          <a:p>
            <a:r>
              <a:rPr lang="en-US" dirty="0"/>
              <a:t>Exceptions</a:t>
            </a:r>
          </a:p>
          <a:p>
            <a:r>
              <a:rPr lang="en-US" dirty="0"/>
              <a:t>Advanced Microarchitecture</a:t>
            </a:r>
          </a:p>
          <a:p>
            <a:endParaRPr lang="en-US" dirty="0"/>
          </a:p>
        </p:txBody>
      </p:sp>
    </p:spTree>
    <p:extLst>
      <p:ext uri="{BB962C8B-B14F-4D97-AF65-F5344CB8AC3E}">
        <p14:creationId xmlns:p14="http://schemas.microsoft.com/office/powerpoint/2010/main" val="2156430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a:t>
            </a:r>
          </a:p>
        </p:txBody>
      </p:sp>
      <p:graphicFrame>
        <p:nvGraphicFramePr>
          <p:cNvPr id="5" name="Object 6"/>
          <p:cNvGraphicFramePr>
            <a:graphicFrameLocks noGrp="1" noChangeAspect="1"/>
          </p:cNvGraphicFramePr>
          <p:nvPr>
            <p:ph idx="1"/>
            <p:custDataLst>
              <p:tags r:id="rId2"/>
            </p:custDataLst>
            <p:extLst/>
          </p:nvPr>
        </p:nvGraphicFramePr>
        <p:xfrm>
          <a:off x="457200" y="1752600"/>
          <a:ext cx="8382000" cy="4668837"/>
        </p:xfrm>
        <a:graphic>
          <a:graphicData uri="http://schemas.openxmlformats.org/presentationml/2006/ole">
            <mc:AlternateContent xmlns:mc="http://schemas.openxmlformats.org/markup-compatibility/2006">
              <mc:Choice xmlns:v="urn:schemas-microsoft-com:vml" Requires="v">
                <p:oleObj spid="_x0000_s10243" name="Visio" r:id="rId4" imgW="5158729" imgH="2873340" progId="Visio.Drawing.11">
                  <p:embed/>
                </p:oleObj>
              </mc:Choice>
              <mc:Fallback>
                <p:oleObj name="Visio" r:id="rId4" imgW="5158729" imgH="2873340" progId="Visio.Drawing.11">
                  <p:embed/>
                  <p:pic>
                    <p:nvPicPr>
                      <p:cNvPr id="0" name=""/>
                      <p:cNvPicPr>
                        <a:picLocks noChangeAspect="1" noChangeArrowheads="1"/>
                      </p:cNvPicPr>
                      <p:nvPr/>
                    </p:nvPicPr>
                    <p:blipFill>
                      <a:blip r:embed="rId5"/>
                      <a:srcRect/>
                      <a:stretch>
                        <a:fillRect/>
                      </a:stretch>
                    </p:blipFill>
                    <p:spPr bwMode="auto">
                      <a:xfrm>
                        <a:off x="457200" y="1752600"/>
                        <a:ext cx="8382000"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Callout 1 5"/>
          <p:cNvSpPr/>
          <p:nvPr/>
        </p:nvSpPr>
        <p:spPr>
          <a:xfrm>
            <a:off x="436179" y="2454728"/>
            <a:ext cx="1295400" cy="258763"/>
          </a:xfrm>
          <a:prstGeom prst="borderCallout1">
            <a:avLst>
              <a:gd name="adj1" fmla="val 104047"/>
              <a:gd name="adj2" fmla="val 52519"/>
              <a:gd name="adj3" fmla="val 530862"/>
              <a:gd name="adj4" fmla="val 882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0x00002004</a:t>
            </a:r>
          </a:p>
        </p:txBody>
      </p:sp>
      <p:sp>
        <p:nvSpPr>
          <p:cNvPr id="7" name="Line Callout 1 6"/>
          <p:cNvSpPr/>
          <p:nvPr/>
        </p:nvSpPr>
        <p:spPr>
          <a:xfrm>
            <a:off x="990600" y="6375399"/>
            <a:ext cx="1295400" cy="258763"/>
          </a:xfrm>
          <a:prstGeom prst="borderCallout1">
            <a:avLst>
              <a:gd name="adj1" fmla="val -5621"/>
              <a:gd name="adj2" fmla="val 38726"/>
              <a:gd name="adj3" fmla="val -167762"/>
              <a:gd name="adj4" fmla="val 200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0x00002008</a:t>
            </a:r>
          </a:p>
        </p:txBody>
      </p:sp>
      <p:sp>
        <p:nvSpPr>
          <p:cNvPr id="8" name="Line Callout 1 7"/>
          <p:cNvSpPr/>
          <p:nvPr/>
        </p:nvSpPr>
        <p:spPr>
          <a:xfrm>
            <a:off x="1371600" y="2796379"/>
            <a:ext cx="1295400" cy="258763"/>
          </a:xfrm>
          <a:prstGeom prst="borderCallout1">
            <a:avLst>
              <a:gd name="adj1" fmla="val 108109"/>
              <a:gd name="adj2" fmla="val 65500"/>
              <a:gd name="adj3" fmla="val 404947"/>
              <a:gd name="adj4" fmla="val 9716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0xAD090004</a:t>
            </a:r>
          </a:p>
        </p:txBody>
      </p:sp>
      <p:sp>
        <p:nvSpPr>
          <p:cNvPr id="9" name="Line Callout 1 8"/>
          <p:cNvSpPr/>
          <p:nvPr/>
        </p:nvSpPr>
        <p:spPr>
          <a:xfrm>
            <a:off x="3200400" y="2638692"/>
            <a:ext cx="1295400" cy="258763"/>
          </a:xfrm>
          <a:prstGeom prst="borderCallout1">
            <a:avLst>
              <a:gd name="adj1" fmla="val 108109"/>
              <a:gd name="adj2" fmla="val 20875"/>
              <a:gd name="adj3" fmla="val 441503"/>
              <a:gd name="adj4" fmla="val -83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0x8</a:t>
            </a:r>
          </a:p>
        </p:txBody>
      </p:sp>
      <p:sp>
        <p:nvSpPr>
          <p:cNvPr id="10" name="Line Callout 1 9"/>
          <p:cNvSpPr/>
          <p:nvPr/>
        </p:nvSpPr>
        <p:spPr>
          <a:xfrm>
            <a:off x="3581400" y="3055142"/>
            <a:ext cx="1295400" cy="258763"/>
          </a:xfrm>
          <a:prstGeom prst="borderCallout1">
            <a:avLst>
              <a:gd name="adj1" fmla="val 108109"/>
              <a:gd name="adj2" fmla="val 20875"/>
              <a:gd name="adj3" fmla="val 482121"/>
              <a:gd name="adj4" fmla="val -342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0x9</a:t>
            </a:r>
          </a:p>
        </p:txBody>
      </p:sp>
      <p:sp>
        <p:nvSpPr>
          <p:cNvPr id="11" name="Line Callout 1 10"/>
          <p:cNvSpPr/>
          <p:nvPr/>
        </p:nvSpPr>
        <p:spPr>
          <a:xfrm>
            <a:off x="5050221" y="2625553"/>
            <a:ext cx="1295400" cy="258763"/>
          </a:xfrm>
          <a:prstGeom prst="borderCallout1">
            <a:avLst>
              <a:gd name="adj1" fmla="val 108109"/>
              <a:gd name="adj2" fmla="val 20875"/>
              <a:gd name="adj3" fmla="val 441503"/>
              <a:gd name="adj4" fmla="val -83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0x00001000</a:t>
            </a:r>
          </a:p>
        </p:txBody>
      </p:sp>
      <p:sp>
        <p:nvSpPr>
          <p:cNvPr id="12" name="Line Callout 1 11"/>
          <p:cNvSpPr/>
          <p:nvPr/>
        </p:nvSpPr>
        <p:spPr>
          <a:xfrm>
            <a:off x="3284483" y="5867854"/>
            <a:ext cx="1295400" cy="258763"/>
          </a:xfrm>
          <a:prstGeom prst="borderCallout1">
            <a:avLst>
              <a:gd name="adj1" fmla="val -13744"/>
              <a:gd name="adj2" fmla="val 11950"/>
              <a:gd name="adj3" fmla="val -110896"/>
              <a:gd name="adj4" fmla="val -212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latin typeface="Courier New" panose="02070309020205020404" pitchFamily="49" charset="0"/>
                <a:cs typeface="Courier New" panose="02070309020205020404" pitchFamily="49" charset="0"/>
              </a:rPr>
              <a:t>0x0004</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13" name="Line Callout 1 12"/>
          <p:cNvSpPr/>
          <p:nvPr/>
        </p:nvSpPr>
        <p:spPr>
          <a:xfrm>
            <a:off x="5257800" y="5745019"/>
            <a:ext cx="1295400" cy="258763"/>
          </a:xfrm>
          <a:prstGeom prst="borderCallout1">
            <a:avLst>
              <a:gd name="adj1" fmla="val -13744"/>
              <a:gd name="adj2" fmla="val 11950"/>
              <a:gd name="adj3" fmla="val -110896"/>
              <a:gd name="adj4" fmla="val -2129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0x00000004</a:t>
            </a:r>
          </a:p>
        </p:txBody>
      </p:sp>
      <p:sp>
        <p:nvSpPr>
          <p:cNvPr id="14" name="Line Callout 1 13"/>
          <p:cNvSpPr/>
          <p:nvPr/>
        </p:nvSpPr>
        <p:spPr>
          <a:xfrm>
            <a:off x="7200900" y="2630055"/>
            <a:ext cx="1295400" cy="258763"/>
          </a:xfrm>
          <a:prstGeom prst="borderCallout1">
            <a:avLst>
              <a:gd name="adj1" fmla="val 112171"/>
              <a:gd name="adj2" fmla="val 13573"/>
              <a:gd name="adj3" fmla="val 522739"/>
              <a:gd name="adj4" fmla="val -3103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0x00001004</a:t>
            </a:r>
          </a:p>
        </p:txBody>
      </p:sp>
      <p:sp>
        <p:nvSpPr>
          <p:cNvPr id="15" name="Line Callout 1 14"/>
          <p:cNvSpPr/>
          <p:nvPr/>
        </p:nvSpPr>
        <p:spPr>
          <a:xfrm>
            <a:off x="6781800" y="5110162"/>
            <a:ext cx="1295400" cy="258763"/>
          </a:xfrm>
          <a:prstGeom prst="borderCallout1">
            <a:avLst>
              <a:gd name="adj1" fmla="val -13744"/>
              <a:gd name="adj2" fmla="val 25744"/>
              <a:gd name="adj3" fmla="val -216502"/>
              <a:gd name="adj4" fmla="val -3103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0x12345678</a:t>
            </a:r>
          </a:p>
        </p:txBody>
      </p:sp>
      <p:graphicFrame>
        <p:nvGraphicFramePr>
          <p:cNvPr id="16" name="Table 15"/>
          <p:cNvGraphicFramePr>
            <a:graphicFrameLocks noGrp="1"/>
          </p:cNvGraphicFramePr>
          <p:nvPr>
            <p:extLst/>
          </p:nvPr>
        </p:nvGraphicFramePr>
        <p:xfrm>
          <a:off x="5906486" y="481433"/>
          <a:ext cx="1981200" cy="1813560"/>
        </p:xfrm>
        <a:graphic>
          <a:graphicData uri="http://schemas.openxmlformats.org/drawingml/2006/table">
            <a:tbl>
              <a:tblPr firstRow="1" bandRow="1">
                <a:tableStyleId>{5940675A-B579-460E-94D1-54222C63F5DA}</a:tableStyleId>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149547">
                <a:tc>
                  <a:txBody>
                    <a:bodyPr/>
                    <a:lstStyle/>
                    <a:p>
                      <a:pPr algn="ctr"/>
                      <a:r>
                        <a:rPr lang="en-US" sz="1100" dirty="0"/>
                        <a:t>Register</a:t>
                      </a:r>
                    </a:p>
                  </a:txBody>
                  <a:tcPr/>
                </a:tc>
                <a:tc>
                  <a:txBody>
                    <a:bodyPr/>
                    <a:lstStyle/>
                    <a:p>
                      <a:pPr algn="ctr"/>
                      <a:r>
                        <a:rPr lang="en-US" sz="1100" dirty="0"/>
                        <a:t>Value</a:t>
                      </a:r>
                    </a:p>
                  </a:txBody>
                  <a:tcPr/>
                </a:tc>
                <a:extLst>
                  <a:ext uri="{0D108BD9-81ED-4DB2-BD59-A6C34878D82A}">
                    <a16:rowId xmlns:a16="http://schemas.microsoft.com/office/drawing/2014/main" val="10000"/>
                  </a:ext>
                </a:extLst>
              </a:tr>
              <a:tr h="149547">
                <a:tc>
                  <a:txBody>
                    <a:bodyPr/>
                    <a:lstStyle/>
                    <a:p>
                      <a:pPr algn="r"/>
                      <a:r>
                        <a:rPr lang="en-US" sz="1100" dirty="0"/>
                        <a:t>0 ($0)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149547">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149547">
                <a:tc>
                  <a:txBody>
                    <a:bodyPr/>
                    <a:lstStyle/>
                    <a:p>
                      <a:pPr algn="r"/>
                      <a:r>
                        <a:rPr lang="en-US" sz="1100" dirty="0"/>
                        <a:t>8 ($t0)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0x00001000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149547">
                <a:tc>
                  <a:txBody>
                    <a:bodyPr/>
                    <a:lstStyle/>
                    <a:p>
                      <a:pPr algn="r"/>
                      <a:r>
                        <a:rPr lang="en-US" sz="1100" dirty="0"/>
                        <a:t>9 ($t1)</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smtClean="0"/>
                        <a:t>0x12345678</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149547">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149547">
                <a:tc>
                  <a:txBody>
                    <a:bodyPr/>
                    <a:lstStyle/>
                    <a:p>
                      <a:pPr algn="r"/>
                      <a:r>
                        <a:rPr lang="en-US" sz="1100" dirty="0"/>
                        <a:t>$pc</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smtClean="0"/>
                        <a:t>0x00002004</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graphicFrame>
        <p:nvGraphicFramePr>
          <p:cNvPr id="17" name="Table 16"/>
          <p:cNvGraphicFramePr>
            <a:graphicFrameLocks noGrp="1"/>
          </p:cNvGraphicFramePr>
          <p:nvPr>
            <p:extLst/>
          </p:nvPr>
        </p:nvGraphicFramePr>
        <p:xfrm>
          <a:off x="669213" y="476860"/>
          <a:ext cx="2512630" cy="1813560"/>
        </p:xfrm>
        <a:graphic>
          <a:graphicData uri="http://schemas.openxmlformats.org/drawingml/2006/table">
            <a:tbl>
              <a:tblPr firstRow="1" bandRow="1">
                <a:tableStyleId>{5940675A-B579-460E-94D1-54222C63F5DA}</a:tableStyleId>
              </a:tblPr>
              <a:tblGrid>
                <a:gridCol w="1256315">
                  <a:extLst>
                    <a:ext uri="{9D8B030D-6E8A-4147-A177-3AD203B41FA5}">
                      <a16:colId xmlns:a16="http://schemas.microsoft.com/office/drawing/2014/main" val="20000"/>
                    </a:ext>
                  </a:extLst>
                </a:gridCol>
                <a:gridCol w="1256315">
                  <a:extLst>
                    <a:ext uri="{9D8B030D-6E8A-4147-A177-3AD203B41FA5}">
                      <a16:colId xmlns:a16="http://schemas.microsoft.com/office/drawing/2014/main" val="20001"/>
                    </a:ext>
                  </a:extLst>
                </a:gridCol>
              </a:tblGrid>
              <a:tr h="0">
                <a:tc>
                  <a:txBody>
                    <a:bodyPr/>
                    <a:lstStyle/>
                    <a:p>
                      <a:pPr algn="ctr"/>
                      <a:r>
                        <a:rPr lang="en-US" sz="1100" dirty="0"/>
                        <a:t>Memory address</a:t>
                      </a:r>
                    </a:p>
                  </a:txBody>
                  <a:tcPr/>
                </a:tc>
                <a:tc>
                  <a:txBody>
                    <a:bodyPr/>
                    <a:lstStyle/>
                    <a:p>
                      <a:pPr algn="ctr"/>
                      <a:r>
                        <a:rPr lang="en-US" sz="1100" dirty="0"/>
                        <a:t>Value</a:t>
                      </a:r>
                    </a:p>
                  </a:txBody>
                  <a:tcPr/>
                </a:tc>
                <a:extLst>
                  <a:ext uri="{0D108BD9-81ED-4DB2-BD59-A6C34878D82A}">
                    <a16:rowId xmlns:a16="http://schemas.microsoft.com/office/drawing/2014/main" val="10000"/>
                  </a:ext>
                </a:extLst>
              </a:tr>
              <a:tr h="0">
                <a:tc>
                  <a:txBody>
                    <a:bodyPr/>
                    <a:lstStyle/>
                    <a:p>
                      <a:pPr algn="r"/>
                      <a:r>
                        <a:rPr lang="en-US" sz="1100" dirty="0"/>
                        <a:t>0x00001000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0x12345678</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0">
                <a:tc>
                  <a:txBody>
                    <a:bodyPr/>
                    <a:lstStyle/>
                    <a:p>
                      <a:pPr algn="r"/>
                      <a:r>
                        <a:rPr lang="en-US" sz="1100" dirty="0"/>
                        <a:t>0x00001004</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0">
                <a:tc>
                  <a:txBody>
                    <a:bodyPr/>
                    <a:lstStyle/>
                    <a:p>
                      <a:pPr algn="r"/>
                      <a:r>
                        <a:rPr lang="en-US" sz="1100" dirty="0"/>
                        <a:t>0x00001008</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0">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0">
                <a:tc>
                  <a:txBody>
                    <a:bodyPr/>
                    <a:lstStyle/>
                    <a:p>
                      <a:pPr algn="r"/>
                      <a:r>
                        <a:rPr lang="en-US" sz="1100" dirty="0"/>
                        <a:t>0x00002000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0x8D090000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0">
                <a:tc>
                  <a:txBody>
                    <a:bodyPr/>
                    <a:lstStyle/>
                    <a:p>
                      <a:pPr algn="r"/>
                      <a:r>
                        <a:rPr lang="en-US" sz="1100" dirty="0"/>
                        <a:t>0x00002004</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smtClean="0"/>
                        <a:t>0xAD090004</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4841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a:t>
            </a:r>
            <a:r>
              <a:rPr lang="en-US" dirty="0" err="1"/>
              <a:t>Datapath</a:t>
            </a:r>
            <a:r>
              <a:rPr lang="en-US" dirty="0"/>
              <a:t>: R-Type</a:t>
            </a:r>
          </a:p>
        </p:txBody>
      </p:sp>
      <p:sp>
        <p:nvSpPr>
          <p:cNvPr id="3" name="Content Placeholder 2"/>
          <p:cNvSpPr>
            <a:spLocks noGrp="1"/>
          </p:cNvSpPr>
          <p:nvPr>
            <p:ph idx="1"/>
          </p:nvPr>
        </p:nvSpPr>
        <p:spPr>
          <a:xfrm>
            <a:off x="457200" y="1600201"/>
            <a:ext cx="8229600" cy="1143000"/>
          </a:xfrm>
        </p:spPr>
        <p:txBody>
          <a:bodyPr>
            <a:normAutofit fontScale="85000" lnSpcReduction="20000"/>
          </a:bodyPr>
          <a:lstStyle/>
          <a:p>
            <a:pPr>
              <a:lnSpc>
                <a:spcPct val="90000"/>
              </a:lnSpc>
            </a:pPr>
            <a:r>
              <a:rPr lang="en-US" dirty="0"/>
              <a:t>Read from </a:t>
            </a:r>
            <a:r>
              <a:rPr lang="en-US" dirty="0" err="1">
                <a:latin typeface="Courier New" pitchFamily="49" charset="0"/>
              </a:rPr>
              <a:t>rs</a:t>
            </a:r>
            <a:r>
              <a:rPr lang="en-US" dirty="0"/>
              <a:t> and </a:t>
            </a:r>
            <a:r>
              <a:rPr lang="en-US" dirty="0" err="1">
                <a:latin typeface="Courier New" pitchFamily="49" charset="0"/>
              </a:rPr>
              <a:t>rt</a:t>
            </a:r>
            <a:endParaRPr lang="en-US" dirty="0">
              <a:latin typeface="Courier New" pitchFamily="49" charset="0"/>
            </a:endParaRPr>
          </a:p>
          <a:p>
            <a:pPr>
              <a:lnSpc>
                <a:spcPct val="90000"/>
              </a:lnSpc>
            </a:pPr>
            <a:r>
              <a:rPr lang="en-US" dirty="0"/>
              <a:t>Write </a:t>
            </a:r>
            <a:r>
              <a:rPr lang="en-US" i="1" dirty="0" err="1"/>
              <a:t>ALUResult</a:t>
            </a:r>
            <a:r>
              <a:rPr lang="en-US" dirty="0"/>
              <a:t> to register file</a:t>
            </a:r>
          </a:p>
          <a:p>
            <a:pPr>
              <a:lnSpc>
                <a:spcPct val="90000"/>
              </a:lnSpc>
            </a:pPr>
            <a:r>
              <a:rPr lang="en-US" dirty="0"/>
              <a:t>Write to </a:t>
            </a:r>
            <a:r>
              <a:rPr lang="en-US" dirty="0" err="1">
                <a:latin typeface="Courier New" pitchFamily="49" charset="0"/>
              </a:rPr>
              <a:t>rd</a:t>
            </a:r>
            <a:r>
              <a:rPr lang="en-US" dirty="0"/>
              <a:t> (instead of </a:t>
            </a:r>
            <a:r>
              <a:rPr lang="en-US" dirty="0" err="1">
                <a:latin typeface="Courier New" pitchFamily="49" charset="0"/>
              </a:rPr>
              <a:t>rt</a:t>
            </a:r>
            <a:r>
              <a:rPr lang="en-US" dirty="0"/>
              <a:t>)</a:t>
            </a:r>
          </a:p>
          <a:p>
            <a:endParaRPr lang="en-US" dirty="0"/>
          </a:p>
        </p:txBody>
      </p:sp>
      <p:graphicFrame>
        <p:nvGraphicFramePr>
          <p:cNvPr id="4" name="Object 5"/>
          <p:cNvGraphicFramePr>
            <a:graphicFrameLocks noChangeAspect="1"/>
          </p:cNvGraphicFramePr>
          <p:nvPr>
            <p:custDataLst>
              <p:tags r:id="rId2"/>
            </p:custDataLst>
          </p:nvPr>
        </p:nvGraphicFramePr>
        <p:xfrm>
          <a:off x="609600" y="2778125"/>
          <a:ext cx="8077200" cy="3394075"/>
        </p:xfrm>
        <a:graphic>
          <a:graphicData uri="http://schemas.openxmlformats.org/presentationml/2006/ole">
            <mc:AlternateContent xmlns:mc="http://schemas.openxmlformats.org/markup-compatibility/2006">
              <mc:Choice xmlns:v="urn:schemas-microsoft-com:vml" Requires="v">
                <p:oleObj spid="_x0000_s11267" name="VISIO" r:id="rId4" imgW="5101560" imgH="2143080" progId="Visio.Drawing.6">
                  <p:embed/>
                </p:oleObj>
              </mc:Choice>
              <mc:Fallback>
                <p:oleObj name="VISIO" r:id="rId4" imgW="5101560" imgH="2143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778125"/>
                        <a:ext cx="8077200" cy="3394075"/>
                      </a:xfrm>
                      <a:prstGeom prst="rect">
                        <a:avLst/>
                      </a:prstGeom>
                    </p:spPr>
                  </p:pic>
                </p:oleObj>
              </mc:Fallback>
            </mc:AlternateContent>
          </a:graphicData>
        </a:graphic>
      </p:graphicFrame>
    </p:spTree>
    <p:extLst>
      <p:ext uri="{BB962C8B-B14F-4D97-AF65-F5344CB8AC3E}">
        <p14:creationId xmlns:p14="http://schemas.microsoft.com/office/powerpoint/2010/main" val="27864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Instruction Formats</a:t>
            </a:r>
          </a:p>
        </p:txBody>
      </p:sp>
      <p:graphicFrame>
        <p:nvGraphicFramePr>
          <p:cNvPr id="4" name="Content Placeholder 3"/>
          <p:cNvGraphicFramePr>
            <a:graphicFrameLocks noGrp="1" noChangeAspect="1"/>
          </p:cNvGraphicFramePr>
          <p:nvPr>
            <p:ph idx="1"/>
            <p:custDataLst>
              <p:tags r:id="rId2"/>
            </p:custDataLst>
          </p:nvPr>
        </p:nvGraphicFramePr>
        <p:xfrm>
          <a:off x="1676400" y="1455738"/>
          <a:ext cx="6193179" cy="1600200"/>
        </p:xfrm>
        <a:graphic>
          <a:graphicData uri="http://schemas.openxmlformats.org/presentationml/2006/ole">
            <mc:AlternateContent xmlns:mc="http://schemas.openxmlformats.org/markup-compatibility/2006">
              <mc:Choice xmlns:v="urn:schemas-microsoft-com:vml" Requires="v">
                <p:oleObj spid="_x0000_s12293" name="VISIO" r:id="rId6" imgW="2089800" imgH="539640" progId="Visio.Drawing.6">
                  <p:embed/>
                </p:oleObj>
              </mc:Choice>
              <mc:Fallback>
                <p:oleObj name="VISIO" r:id="rId6" imgW="2089800" imgH="53964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455738"/>
                        <a:ext cx="6193179" cy="1600200"/>
                      </a:xfrm>
                      <a:prstGeom prst="rect">
                        <a:avLst/>
                      </a:prstGeom>
                      <a:noFill/>
                      <a:ln>
                        <a:noFill/>
                      </a:ln>
                      <a:effectLst/>
                    </p:spPr>
                  </p:pic>
                </p:oleObj>
              </mc:Fallback>
            </mc:AlternateContent>
          </a:graphicData>
        </a:graphic>
      </p:graphicFrame>
      <p:graphicFrame>
        <p:nvGraphicFramePr>
          <p:cNvPr id="5" name="Content Placeholder 4"/>
          <p:cNvGraphicFramePr>
            <a:graphicFrameLocks noGrp="1" noChangeAspect="1"/>
          </p:cNvGraphicFramePr>
          <p:nvPr>
            <p:ph sz="quarter" idx="4294967295"/>
            <p:custDataLst>
              <p:tags r:id="rId3"/>
            </p:custDataLst>
          </p:nvPr>
        </p:nvGraphicFramePr>
        <p:xfrm>
          <a:off x="1676400" y="3055938"/>
          <a:ext cx="6172200" cy="1438275"/>
        </p:xfrm>
        <a:graphic>
          <a:graphicData uri="http://schemas.openxmlformats.org/presentationml/2006/ole">
            <mc:AlternateContent xmlns:mc="http://schemas.openxmlformats.org/markup-compatibility/2006">
              <mc:Choice xmlns:v="urn:schemas-microsoft-com:vml" Requires="v">
                <p:oleObj spid="_x0000_s12294" name="VISIO" r:id="rId8" imgW="2089800" imgH="510120" progId="Visio.Drawing.6">
                  <p:embed/>
                </p:oleObj>
              </mc:Choice>
              <mc:Fallback>
                <p:oleObj name="VISIO" r:id="rId8" imgW="2089800" imgH="51012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3055938"/>
                        <a:ext cx="61722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Grp="1" noChangeAspect="1"/>
          </p:cNvGraphicFramePr>
          <p:nvPr>
            <p:ph sz="quarter" idx="4294967295"/>
            <p:custDataLst>
              <p:tags r:id="rId4"/>
            </p:custDataLst>
          </p:nvPr>
        </p:nvGraphicFramePr>
        <p:xfrm>
          <a:off x="1676400" y="4645025"/>
          <a:ext cx="6172200" cy="1527175"/>
        </p:xfrm>
        <a:graphic>
          <a:graphicData uri="http://schemas.openxmlformats.org/presentationml/2006/ole">
            <mc:AlternateContent xmlns:mc="http://schemas.openxmlformats.org/markup-compatibility/2006">
              <mc:Choice xmlns:v="urn:schemas-microsoft-com:vml" Requires="v">
                <p:oleObj spid="_x0000_s12295" name="VISIO" r:id="rId10" imgW="2089800" imgH="517680" progId="Visio.Drawing.6">
                  <p:embed/>
                </p:oleObj>
              </mc:Choice>
              <mc:Fallback>
                <p:oleObj name="VISIO" r:id="rId10" imgW="2089800" imgH="51768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4645025"/>
                        <a:ext cx="61722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15259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3</a:t>
            </a:r>
          </a:p>
        </p:txBody>
      </p:sp>
      <p:sp>
        <p:nvSpPr>
          <p:cNvPr id="3" name="Content Placeholder 2"/>
          <p:cNvSpPr>
            <a:spLocks noGrp="1"/>
          </p:cNvSpPr>
          <p:nvPr>
            <p:ph idx="1"/>
          </p:nvPr>
        </p:nvSpPr>
        <p:spPr>
          <a:xfrm>
            <a:off x="457200" y="1600201"/>
            <a:ext cx="8229600" cy="1523999"/>
          </a:xfrm>
        </p:spPr>
        <p:txBody>
          <a:bodyPr>
            <a:normAutofit fontScale="85000" lnSpcReduction="20000"/>
          </a:bodyPr>
          <a:lstStyle/>
          <a:p>
            <a:r>
              <a:rPr lang="en-US" dirty="0"/>
              <a:t>Show the value of signals on the </a:t>
            </a:r>
            <a:r>
              <a:rPr lang="en-US" dirty="0" err="1"/>
              <a:t>datapath</a:t>
            </a:r>
            <a:r>
              <a:rPr lang="en-US" dirty="0"/>
              <a:t> of the following single-cycle processor. The current value of registers and memory is given in the following tables.</a:t>
            </a:r>
          </a:p>
        </p:txBody>
      </p:sp>
      <p:graphicFrame>
        <p:nvGraphicFramePr>
          <p:cNvPr id="6" name="Object 5"/>
          <p:cNvGraphicFramePr>
            <a:graphicFrameLocks noChangeAspect="1"/>
          </p:cNvGraphicFramePr>
          <p:nvPr>
            <p:custDataLst>
              <p:tags r:id="rId2"/>
            </p:custDataLst>
            <p:extLst/>
          </p:nvPr>
        </p:nvGraphicFramePr>
        <p:xfrm>
          <a:off x="4267200" y="4648200"/>
          <a:ext cx="4419600" cy="1841500"/>
        </p:xfrm>
        <a:graphic>
          <a:graphicData uri="http://schemas.openxmlformats.org/presentationml/2006/ole">
            <mc:AlternateContent xmlns:mc="http://schemas.openxmlformats.org/markup-compatibility/2006">
              <mc:Choice xmlns:v="urn:schemas-microsoft-com:vml" Requires="v">
                <p:oleObj spid="_x0000_s13315" name="Visio" r:id="rId4" imgW="1617556" imgH="705510" progId="Visio.Drawing.11">
                  <p:embed/>
                </p:oleObj>
              </mc:Choice>
              <mc:Fallback>
                <p:oleObj name="Visio" r:id="rId4" imgW="1617556" imgH="705510" progId="Visio.Drawing.11">
                  <p:embed/>
                  <p:pic>
                    <p:nvPicPr>
                      <p:cNvPr id="0" name=""/>
                      <p:cNvPicPr>
                        <a:picLocks noChangeAspect="1" noChangeArrowheads="1"/>
                      </p:cNvPicPr>
                      <p:nvPr/>
                    </p:nvPicPr>
                    <p:blipFill>
                      <a:blip r:embed="rId5"/>
                      <a:srcRect/>
                      <a:stretch>
                        <a:fillRect/>
                      </a:stretch>
                    </p:blipFill>
                    <p:spPr bwMode="auto">
                      <a:xfrm>
                        <a:off x="4267200" y="4648200"/>
                        <a:ext cx="44196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4593021" y="3137338"/>
            <a:ext cx="2880917" cy="1200329"/>
          </a:xfrm>
          <a:prstGeom prst="rect">
            <a:avLst/>
          </a:prstGeom>
          <a:noFill/>
        </p:spPr>
        <p:txBody>
          <a:bodyPr wrap="none" rtlCol="0">
            <a:spAutoFit/>
          </a:bodyPr>
          <a:lstStyle/>
          <a:p>
            <a:r>
              <a:rPr lang="en-US" dirty="0"/>
              <a:t>Instruction @ 0x00003000</a:t>
            </a:r>
          </a:p>
          <a:p>
            <a:r>
              <a:rPr lang="en-US" dirty="0"/>
              <a:t>= 0x00084820</a:t>
            </a:r>
          </a:p>
          <a:p>
            <a:endParaRPr lang="en-US" dirty="0"/>
          </a:p>
          <a:p>
            <a:r>
              <a:rPr lang="en-US" dirty="0">
                <a:latin typeface="Courier New" panose="02070309020205020404" pitchFamily="49" charset="0"/>
                <a:cs typeface="Courier New" panose="02070309020205020404" pitchFamily="49" charset="0"/>
              </a:rPr>
              <a:t>add $t1, $0, $t0</a:t>
            </a:r>
          </a:p>
        </p:txBody>
      </p:sp>
      <p:graphicFrame>
        <p:nvGraphicFramePr>
          <p:cNvPr id="8" name="Table 7"/>
          <p:cNvGraphicFramePr>
            <a:graphicFrameLocks noGrp="1"/>
          </p:cNvGraphicFramePr>
          <p:nvPr>
            <p:extLst/>
          </p:nvPr>
        </p:nvGraphicFramePr>
        <p:xfrm>
          <a:off x="609600" y="3276600"/>
          <a:ext cx="3276600" cy="2595880"/>
        </p:xfrm>
        <a:graphic>
          <a:graphicData uri="http://schemas.openxmlformats.org/drawingml/2006/table">
            <a:tbl>
              <a:tblPr firstRow="1" bandRow="1">
                <a:tableStyleId>{5940675A-B579-460E-94D1-54222C63F5DA}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370840">
                <a:tc>
                  <a:txBody>
                    <a:bodyPr/>
                    <a:lstStyle/>
                    <a:p>
                      <a:pPr algn="ctr"/>
                      <a:r>
                        <a:rPr lang="en-US" dirty="0"/>
                        <a:t>Register</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r"/>
                      <a:r>
                        <a:rPr lang="en-US" dirty="0"/>
                        <a:t>0 ($0)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370840">
                <a:tc>
                  <a:txBody>
                    <a:bodyPr/>
                    <a:lstStyle/>
                    <a:p>
                      <a:pPr algn="ctr"/>
                      <a:r>
                        <a:rPr lang="en-US" dirty="0"/>
                        <a:t>…</a:t>
                      </a:r>
                      <a:endParaRPr lang="en-US" dirty="0">
                        <a:latin typeface="Courier New" panose="02070309020205020404" pitchFamily="49" charset="0"/>
                        <a:cs typeface="Courier New" panose="02070309020205020404" pitchFamily="49" charset="0"/>
                      </a:endParaRPr>
                    </a:p>
                  </a:txBody>
                  <a:tcPr/>
                </a:tc>
                <a:tc>
                  <a:txBody>
                    <a:bodyPr/>
                    <a:lstStyle/>
                    <a:p>
                      <a:pPr algn="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370840">
                <a:tc>
                  <a:txBody>
                    <a:bodyPr/>
                    <a:lstStyle/>
                    <a:p>
                      <a:pPr algn="r"/>
                      <a:r>
                        <a:rPr lang="en-US" dirty="0"/>
                        <a:t>8 ($t0)</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0x00001234</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370840">
                <a:tc>
                  <a:txBody>
                    <a:bodyPr/>
                    <a:lstStyle/>
                    <a:p>
                      <a:pPr algn="r"/>
                      <a:r>
                        <a:rPr lang="en-US" dirty="0"/>
                        <a:t>9 ($t1)</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0x00000000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370840">
                <a:tc>
                  <a:txBody>
                    <a:bodyPr/>
                    <a:lstStyle/>
                    <a:p>
                      <a:pPr algn="ctr"/>
                      <a:r>
                        <a:rPr lang="en-US" dirty="0"/>
                        <a:t>…</a:t>
                      </a:r>
                      <a:endParaRPr lang="en-US" dirty="0">
                        <a:latin typeface="Courier New" panose="02070309020205020404" pitchFamily="49" charset="0"/>
                        <a:cs typeface="Courier New" panose="02070309020205020404" pitchFamily="49" charset="0"/>
                      </a:endParaRPr>
                    </a:p>
                  </a:txBody>
                  <a:tcPr/>
                </a:tc>
                <a:tc>
                  <a:txBody>
                    <a:bodyPr/>
                    <a:lstStyle/>
                    <a:p>
                      <a:pPr algn="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370840">
                <a:tc>
                  <a:txBody>
                    <a:bodyPr/>
                    <a:lstStyle/>
                    <a:p>
                      <a:pPr algn="r"/>
                      <a:r>
                        <a:rPr lang="en-US" dirty="0"/>
                        <a:t>$pc</a:t>
                      </a:r>
                      <a:endParaRPr lang="en-US" dirty="0">
                        <a:latin typeface="Courier New" panose="02070309020205020404" pitchFamily="49" charset="0"/>
                        <a:cs typeface="Courier New" panose="02070309020205020404" pitchFamily="49" charset="0"/>
                      </a:endParaRPr>
                    </a:p>
                  </a:txBody>
                  <a:tcPr/>
                </a:tc>
                <a:tc>
                  <a:txBody>
                    <a:bodyPr/>
                    <a:lstStyle/>
                    <a:p>
                      <a:pPr algn="r"/>
                      <a:r>
                        <a:rPr lang="en-US" dirty="0"/>
                        <a:t>0x00003000</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931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3</a:t>
            </a:r>
          </a:p>
        </p:txBody>
      </p:sp>
      <p:graphicFrame>
        <p:nvGraphicFramePr>
          <p:cNvPr id="4" name="Object 5"/>
          <p:cNvGraphicFramePr>
            <a:graphicFrameLocks noChangeAspect="1"/>
          </p:cNvGraphicFramePr>
          <p:nvPr>
            <p:custDataLst>
              <p:tags r:id="rId2"/>
            </p:custDataLst>
            <p:extLst/>
          </p:nvPr>
        </p:nvGraphicFramePr>
        <p:xfrm>
          <a:off x="609600" y="2895600"/>
          <a:ext cx="8077200" cy="3394075"/>
        </p:xfrm>
        <a:graphic>
          <a:graphicData uri="http://schemas.openxmlformats.org/presentationml/2006/ole">
            <mc:AlternateContent xmlns:mc="http://schemas.openxmlformats.org/markup-compatibility/2006">
              <mc:Choice xmlns:v="urn:schemas-microsoft-com:vml" Requires="v">
                <p:oleObj spid="_x0000_s14339" name="Visio" r:id="rId4" imgW="5101461" imgH="2143260" progId="Visio.Drawing.11">
                  <p:embed/>
                </p:oleObj>
              </mc:Choice>
              <mc:Fallback>
                <p:oleObj name="Visio" r:id="rId4" imgW="5101461" imgH="2143260" progId="Visio.Drawing.11">
                  <p:embed/>
                  <p:pic>
                    <p:nvPicPr>
                      <p:cNvPr id="0" name=""/>
                      <p:cNvPicPr>
                        <a:picLocks noChangeAspect="1" noChangeArrowheads="1"/>
                      </p:cNvPicPr>
                      <p:nvPr/>
                    </p:nvPicPr>
                    <p:blipFill>
                      <a:blip r:embed="rId5"/>
                      <a:srcRect/>
                      <a:stretch>
                        <a:fillRect/>
                      </a:stretch>
                    </p:blipFill>
                    <p:spPr bwMode="auto">
                      <a:xfrm>
                        <a:off x="609600" y="2895600"/>
                        <a:ext cx="8077200" cy="3394075"/>
                      </a:xfrm>
                      <a:prstGeom prst="rect">
                        <a:avLst/>
                      </a:prstGeom>
                    </p:spPr>
                  </p:pic>
                </p:oleObj>
              </mc:Fallback>
            </mc:AlternateContent>
          </a:graphicData>
        </a:graphic>
      </p:graphicFrame>
      <p:sp>
        <p:nvSpPr>
          <p:cNvPr id="6" name="Line Callout 1 5"/>
          <p:cNvSpPr/>
          <p:nvPr/>
        </p:nvSpPr>
        <p:spPr>
          <a:xfrm>
            <a:off x="436179" y="2415041"/>
            <a:ext cx="1295400" cy="258763"/>
          </a:xfrm>
          <a:prstGeom prst="borderCallout1">
            <a:avLst>
              <a:gd name="adj1" fmla="val 104047"/>
              <a:gd name="adj2" fmla="val 52519"/>
              <a:gd name="adj3" fmla="val 530862"/>
              <a:gd name="adj4" fmla="val 882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0x00003000</a:t>
            </a:r>
          </a:p>
        </p:txBody>
      </p:sp>
      <p:sp>
        <p:nvSpPr>
          <p:cNvPr id="7" name="Line Callout 1 6"/>
          <p:cNvSpPr/>
          <p:nvPr/>
        </p:nvSpPr>
        <p:spPr>
          <a:xfrm>
            <a:off x="914400" y="6252708"/>
            <a:ext cx="1295400" cy="258763"/>
          </a:xfrm>
          <a:prstGeom prst="borderCallout1">
            <a:avLst>
              <a:gd name="adj1" fmla="val -5621"/>
              <a:gd name="adj2" fmla="val 38726"/>
              <a:gd name="adj3" fmla="val -167762"/>
              <a:gd name="adj4" fmla="val 200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0x00003004</a:t>
            </a:r>
          </a:p>
        </p:txBody>
      </p:sp>
      <p:sp>
        <p:nvSpPr>
          <p:cNvPr id="8" name="Line Callout 1 7"/>
          <p:cNvSpPr/>
          <p:nvPr/>
        </p:nvSpPr>
        <p:spPr>
          <a:xfrm>
            <a:off x="1371600" y="2756692"/>
            <a:ext cx="1295400" cy="258763"/>
          </a:xfrm>
          <a:prstGeom prst="borderCallout1">
            <a:avLst>
              <a:gd name="adj1" fmla="val 108109"/>
              <a:gd name="adj2" fmla="val 65500"/>
              <a:gd name="adj3" fmla="val 404947"/>
              <a:gd name="adj4" fmla="val 9716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0x00084820</a:t>
            </a:r>
          </a:p>
        </p:txBody>
      </p:sp>
      <p:sp>
        <p:nvSpPr>
          <p:cNvPr id="9" name="Line Callout 1 8"/>
          <p:cNvSpPr/>
          <p:nvPr/>
        </p:nvSpPr>
        <p:spPr>
          <a:xfrm>
            <a:off x="2362200" y="2171968"/>
            <a:ext cx="1295400" cy="258763"/>
          </a:xfrm>
          <a:prstGeom prst="borderCallout1">
            <a:avLst>
              <a:gd name="adj1" fmla="val 108109"/>
              <a:gd name="adj2" fmla="val 20875"/>
              <a:gd name="adj3" fmla="val 587726"/>
              <a:gd name="adj4" fmla="val 492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a:t>
            </a:r>
          </a:p>
        </p:txBody>
      </p:sp>
      <p:sp>
        <p:nvSpPr>
          <p:cNvPr id="10" name="Line Callout 1 9"/>
          <p:cNvSpPr/>
          <p:nvPr/>
        </p:nvSpPr>
        <p:spPr>
          <a:xfrm>
            <a:off x="2971800" y="2569639"/>
            <a:ext cx="1295400" cy="258763"/>
          </a:xfrm>
          <a:prstGeom prst="borderCallout1">
            <a:avLst>
              <a:gd name="adj1" fmla="val 108109"/>
              <a:gd name="adj2" fmla="val 20875"/>
              <a:gd name="adj3" fmla="val 579603"/>
              <a:gd name="adj4" fmla="val 872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0x8</a:t>
            </a:r>
          </a:p>
        </p:txBody>
      </p:sp>
      <p:sp>
        <p:nvSpPr>
          <p:cNvPr id="11" name="Line Callout 1 10"/>
          <p:cNvSpPr/>
          <p:nvPr/>
        </p:nvSpPr>
        <p:spPr>
          <a:xfrm>
            <a:off x="3268717" y="5832475"/>
            <a:ext cx="1295400" cy="258763"/>
          </a:xfrm>
          <a:prstGeom prst="borderCallout1">
            <a:avLst>
              <a:gd name="adj1" fmla="val -1559"/>
              <a:gd name="adj2" fmla="val 13573"/>
              <a:gd name="adj3" fmla="val -431777"/>
              <a:gd name="adj4" fmla="val 32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0x8</a:t>
            </a:r>
          </a:p>
        </p:txBody>
      </p:sp>
      <p:sp>
        <p:nvSpPr>
          <p:cNvPr id="12" name="Line Callout 1 11"/>
          <p:cNvSpPr/>
          <p:nvPr/>
        </p:nvSpPr>
        <p:spPr>
          <a:xfrm>
            <a:off x="2819400" y="6244240"/>
            <a:ext cx="1295400" cy="258763"/>
          </a:xfrm>
          <a:prstGeom prst="borderCallout1">
            <a:avLst>
              <a:gd name="adj1" fmla="val -1559"/>
              <a:gd name="adj2" fmla="val 13573"/>
              <a:gd name="adj3" fmla="val -517074"/>
              <a:gd name="adj4" fmla="val 32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0x9</a:t>
            </a:r>
          </a:p>
        </p:txBody>
      </p:sp>
      <p:sp>
        <p:nvSpPr>
          <p:cNvPr id="13" name="Line Callout 1 12"/>
          <p:cNvSpPr/>
          <p:nvPr/>
        </p:nvSpPr>
        <p:spPr>
          <a:xfrm>
            <a:off x="4671848" y="2171967"/>
            <a:ext cx="1295400" cy="258763"/>
          </a:xfrm>
          <a:prstGeom prst="borderCallout1">
            <a:avLst>
              <a:gd name="adj1" fmla="val 104047"/>
              <a:gd name="adj2" fmla="val 52519"/>
              <a:gd name="adj3" fmla="val 608035"/>
              <a:gd name="adj4" fmla="val -10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0x00000000</a:t>
            </a:r>
          </a:p>
        </p:txBody>
      </p:sp>
      <p:sp>
        <p:nvSpPr>
          <p:cNvPr id="14" name="Line Callout 1 13"/>
          <p:cNvSpPr/>
          <p:nvPr/>
        </p:nvSpPr>
        <p:spPr>
          <a:xfrm>
            <a:off x="5541580" y="2569639"/>
            <a:ext cx="1295400" cy="258763"/>
          </a:xfrm>
          <a:prstGeom prst="borderCallout1">
            <a:avLst>
              <a:gd name="adj1" fmla="val 99985"/>
              <a:gd name="adj2" fmla="val 7894"/>
              <a:gd name="adj3" fmla="val 583665"/>
              <a:gd name="adj4" fmla="val -6429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0x00001234</a:t>
            </a:r>
          </a:p>
        </p:txBody>
      </p:sp>
      <p:sp>
        <p:nvSpPr>
          <p:cNvPr id="15" name="Line Callout 1 14"/>
          <p:cNvSpPr/>
          <p:nvPr/>
        </p:nvSpPr>
        <p:spPr>
          <a:xfrm>
            <a:off x="5520559" y="4841875"/>
            <a:ext cx="1295400" cy="258763"/>
          </a:xfrm>
          <a:prstGeom prst="borderCallout1">
            <a:avLst>
              <a:gd name="adj1" fmla="val -5621"/>
              <a:gd name="adj2" fmla="val 11951"/>
              <a:gd name="adj3" fmla="val -253059"/>
              <a:gd name="adj4" fmla="val -1561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0x00001234</a:t>
            </a:r>
          </a:p>
        </p:txBody>
      </p:sp>
      <p:sp>
        <p:nvSpPr>
          <p:cNvPr id="16" name="Line Callout 1 15"/>
          <p:cNvSpPr/>
          <p:nvPr/>
        </p:nvSpPr>
        <p:spPr>
          <a:xfrm>
            <a:off x="7086600" y="2154238"/>
            <a:ext cx="1295400" cy="258763"/>
          </a:xfrm>
          <a:prstGeom prst="borderCallout1">
            <a:avLst>
              <a:gd name="adj1" fmla="val 99985"/>
              <a:gd name="adj2" fmla="val 7894"/>
              <a:gd name="adj3" fmla="val 709580"/>
              <a:gd name="adj4" fmla="val -5780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0x00001234</a:t>
            </a:r>
          </a:p>
        </p:txBody>
      </p:sp>
      <p:sp>
        <p:nvSpPr>
          <p:cNvPr id="17" name="Line Callout 1 16"/>
          <p:cNvSpPr/>
          <p:nvPr/>
        </p:nvSpPr>
        <p:spPr>
          <a:xfrm>
            <a:off x="6865885" y="5299075"/>
            <a:ext cx="1295400" cy="258763"/>
          </a:xfrm>
          <a:prstGeom prst="borderCallout1">
            <a:avLst>
              <a:gd name="adj1" fmla="val 99985"/>
              <a:gd name="adj2" fmla="val 7894"/>
              <a:gd name="adj3" fmla="val 315589"/>
              <a:gd name="adj4" fmla="val -245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tx1"/>
                </a:solidFill>
                <a:latin typeface="Courier New" panose="02070309020205020404" pitchFamily="49" charset="0"/>
                <a:cs typeface="Courier New" panose="02070309020205020404" pitchFamily="49" charset="0"/>
              </a:rPr>
              <a:t>0x00001234</a:t>
            </a:r>
          </a:p>
        </p:txBody>
      </p:sp>
      <p:graphicFrame>
        <p:nvGraphicFramePr>
          <p:cNvPr id="18" name="Table 17"/>
          <p:cNvGraphicFramePr>
            <a:graphicFrameLocks noGrp="1"/>
          </p:cNvGraphicFramePr>
          <p:nvPr>
            <p:extLst/>
          </p:nvPr>
        </p:nvGraphicFramePr>
        <p:xfrm>
          <a:off x="300325" y="458934"/>
          <a:ext cx="1885046" cy="1813560"/>
        </p:xfrm>
        <a:graphic>
          <a:graphicData uri="http://schemas.openxmlformats.org/drawingml/2006/table">
            <a:tbl>
              <a:tblPr firstRow="1" bandRow="1">
                <a:tableStyleId>{5940675A-B579-460E-94D1-54222C63F5DA}</a:tableStyleId>
              </a:tblPr>
              <a:tblGrid>
                <a:gridCol w="942523">
                  <a:extLst>
                    <a:ext uri="{9D8B030D-6E8A-4147-A177-3AD203B41FA5}">
                      <a16:colId xmlns:a16="http://schemas.microsoft.com/office/drawing/2014/main" val="20000"/>
                    </a:ext>
                  </a:extLst>
                </a:gridCol>
                <a:gridCol w="942523">
                  <a:extLst>
                    <a:ext uri="{9D8B030D-6E8A-4147-A177-3AD203B41FA5}">
                      <a16:colId xmlns:a16="http://schemas.microsoft.com/office/drawing/2014/main" val="20001"/>
                    </a:ext>
                  </a:extLst>
                </a:gridCol>
              </a:tblGrid>
              <a:tr h="0">
                <a:tc>
                  <a:txBody>
                    <a:bodyPr/>
                    <a:lstStyle/>
                    <a:p>
                      <a:pPr algn="ctr"/>
                      <a:r>
                        <a:rPr lang="en-US" sz="1100" dirty="0"/>
                        <a:t>Register</a:t>
                      </a:r>
                    </a:p>
                  </a:txBody>
                  <a:tcPr/>
                </a:tc>
                <a:tc>
                  <a:txBody>
                    <a:bodyPr/>
                    <a:lstStyle/>
                    <a:p>
                      <a:pPr algn="ctr"/>
                      <a:r>
                        <a:rPr lang="en-US" sz="1100" dirty="0"/>
                        <a:t>Value</a:t>
                      </a:r>
                    </a:p>
                  </a:txBody>
                  <a:tcPr/>
                </a:tc>
                <a:extLst>
                  <a:ext uri="{0D108BD9-81ED-4DB2-BD59-A6C34878D82A}">
                    <a16:rowId xmlns:a16="http://schemas.microsoft.com/office/drawing/2014/main" val="10000"/>
                  </a:ext>
                </a:extLst>
              </a:tr>
              <a:tr h="0">
                <a:tc>
                  <a:txBody>
                    <a:bodyPr/>
                    <a:lstStyle/>
                    <a:p>
                      <a:pPr algn="r"/>
                      <a:r>
                        <a:rPr lang="en-US" sz="1100" dirty="0"/>
                        <a:t>0 ($0)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0">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2"/>
                  </a:ext>
                </a:extLst>
              </a:tr>
              <a:tr h="0">
                <a:tc>
                  <a:txBody>
                    <a:bodyPr/>
                    <a:lstStyle/>
                    <a:p>
                      <a:pPr algn="r"/>
                      <a:r>
                        <a:rPr lang="en-US" sz="1100" dirty="0"/>
                        <a:t>8 ($t0)</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0x00001234</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r h="0">
                <a:tc>
                  <a:txBody>
                    <a:bodyPr/>
                    <a:lstStyle/>
                    <a:p>
                      <a:pPr algn="r"/>
                      <a:r>
                        <a:rPr lang="en-US" sz="1100" dirty="0"/>
                        <a:t>9 ($t1)</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0x00000000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4"/>
                  </a:ext>
                </a:extLst>
              </a:tr>
              <a:tr h="0">
                <a:tc>
                  <a:txBody>
                    <a:bodyPr/>
                    <a:lstStyle/>
                    <a:p>
                      <a:pPr algn="ctr"/>
                      <a:r>
                        <a:rPr lang="en-US" sz="1100" dirty="0"/>
                        <a:t>…</a:t>
                      </a:r>
                      <a:endParaRPr lang="en-US" sz="1100" dirty="0">
                        <a:latin typeface="Courier New" panose="02070309020205020404" pitchFamily="49" charset="0"/>
                        <a:cs typeface="Courier New" panose="02070309020205020404" pitchFamily="49" charset="0"/>
                      </a:endParaRPr>
                    </a:p>
                  </a:txBody>
                  <a:tcPr/>
                </a:tc>
                <a:tc>
                  <a:txBody>
                    <a:bodyPr/>
                    <a:lstStyle/>
                    <a:p>
                      <a:pPr algn="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5"/>
                  </a:ext>
                </a:extLst>
              </a:tr>
              <a:tr h="0">
                <a:tc>
                  <a:txBody>
                    <a:bodyPr/>
                    <a:lstStyle/>
                    <a:p>
                      <a:pPr algn="r"/>
                      <a:r>
                        <a:rPr lang="en-US" sz="1100" dirty="0"/>
                        <a:t>$pc</a:t>
                      </a:r>
                      <a:endParaRPr lang="en-US" sz="1100" dirty="0">
                        <a:latin typeface="Courier New" panose="02070309020205020404" pitchFamily="49" charset="0"/>
                        <a:cs typeface="Courier New" panose="02070309020205020404" pitchFamily="49" charset="0"/>
                      </a:endParaRPr>
                    </a:p>
                  </a:txBody>
                  <a:tcPr/>
                </a:tc>
                <a:tc>
                  <a:txBody>
                    <a:bodyPr/>
                    <a:lstStyle/>
                    <a:p>
                      <a:pPr algn="r"/>
                      <a:r>
                        <a:rPr lang="en-US" sz="1100" dirty="0"/>
                        <a:t>0x00003000</a:t>
                      </a:r>
                      <a:endParaRPr lang="en-US" sz="11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60060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a:t>
            </a:r>
            <a:r>
              <a:rPr lang="en-US" dirty="0" err="1"/>
              <a:t>Datapath</a:t>
            </a:r>
            <a:r>
              <a:rPr lang="en-US" dirty="0"/>
              <a:t>: </a:t>
            </a:r>
            <a:r>
              <a:rPr lang="en-US" dirty="0" err="1">
                <a:latin typeface="Courier New" panose="02070309020205020404" pitchFamily="49" charset="0"/>
                <a:cs typeface="Courier New" panose="02070309020205020404" pitchFamily="49" charset="0"/>
              </a:rPr>
              <a:t>beq</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57200" y="1600201"/>
            <a:ext cx="8229600" cy="1524000"/>
          </a:xfrm>
        </p:spPr>
        <p:txBody>
          <a:bodyPr>
            <a:normAutofit fontScale="77500" lnSpcReduction="20000"/>
          </a:bodyPr>
          <a:lstStyle/>
          <a:p>
            <a:pPr>
              <a:lnSpc>
                <a:spcPct val="90000"/>
              </a:lnSpc>
            </a:pPr>
            <a:r>
              <a:rPr lang="en-US" dirty="0"/>
              <a:t>Determine whether values in </a:t>
            </a:r>
            <a:r>
              <a:rPr lang="en-US" dirty="0" err="1">
                <a:latin typeface="Courier New" pitchFamily="49" charset="0"/>
              </a:rPr>
              <a:t>rs</a:t>
            </a:r>
            <a:r>
              <a:rPr lang="en-US" dirty="0"/>
              <a:t> and </a:t>
            </a:r>
            <a:r>
              <a:rPr lang="en-US" dirty="0" err="1">
                <a:latin typeface="Courier New" pitchFamily="49" charset="0"/>
              </a:rPr>
              <a:t>rt</a:t>
            </a:r>
            <a:r>
              <a:rPr lang="en-US" dirty="0"/>
              <a:t> are equal</a:t>
            </a:r>
          </a:p>
          <a:p>
            <a:pPr>
              <a:lnSpc>
                <a:spcPct val="90000"/>
              </a:lnSpc>
            </a:pPr>
            <a:r>
              <a:rPr lang="en-US" dirty="0"/>
              <a:t>Calculate branch target address: </a:t>
            </a:r>
          </a:p>
          <a:p>
            <a:pPr>
              <a:lnSpc>
                <a:spcPct val="90000"/>
              </a:lnSpc>
              <a:buFontTx/>
              <a:buNone/>
            </a:pPr>
            <a:r>
              <a:rPr lang="en-US" dirty="0"/>
              <a:t>        BTA = (sign-extended immediate &lt;&lt; 2) + (PC+4)</a:t>
            </a:r>
          </a:p>
          <a:p>
            <a:endParaRPr lang="en-US" dirty="0"/>
          </a:p>
        </p:txBody>
      </p:sp>
      <p:graphicFrame>
        <p:nvGraphicFramePr>
          <p:cNvPr id="4" name="Object 5"/>
          <p:cNvGraphicFramePr>
            <a:graphicFrameLocks noChangeAspect="1"/>
          </p:cNvGraphicFramePr>
          <p:nvPr>
            <p:custDataLst>
              <p:tags r:id="rId2"/>
            </p:custDataLst>
          </p:nvPr>
        </p:nvGraphicFramePr>
        <p:xfrm>
          <a:off x="685800" y="2800350"/>
          <a:ext cx="7772400" cy="3448050"/>
        </p:xfrm>
        <a:graphic>
          <a:graphicData uri="http://schemas.openxmlformats.org/presentationml/2006/ole">
            <mc:AlternateContent xmlns:mc="http://schemas.openxmlformats.org/markup-compatibility/2006">
              <mc:Choice xmlns:v="urn:schemas-microsoft-com:vml" Requires="v">
                <p:oleObj spid="_x0000_s15363" name="VISIO" r:id="rId4" imgW="5216040" imgH="2314440" progId="Visio.Drawing.6">
                  <p:embed/>
                </p:oleObj>
              </mc:Choice>
              <mc:Fallback>
                <p:oleObj name="VISIO" r:id="rId4" imgW="5216040" imgH="2314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800350"/>
                        <a:ext cx="7772400" cy="3448050"/>
                      </a:xfrm>
                      <a:prstGeom prst="rect">
                        <a:avLst/>
                      </a:prstGeom>
                    </p:spPr>
                  </p:pic>
                </p:oleObj>
              </mc:Fallback>
            </mc:AlternateContent>
          </a:graphicData>
        </a:graphic>
      </p:graphicFrame>
    </p:spTree>
    <p:extLst>
      <p:ext uri="{BB962C8B-B14F-4D97-AF65-F5344CB8AC3E}">
        <p14:creationId xmlns:p14="http://schemas.microsoft.com/office/powerpoint/2010/main" val="3025016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Processor</a:t>
            </a:r>
          </a:p>
        </p:txBody>
      </p:sp>
      <p:graphicFrame>
        <p:nvGraphicFramePr>
          <p:cNvPr id="4" name="Object 6"/>
          <p:cNvGraphicFramePr>
            <a:graphicFrameLocks noGrp="1" noChangeAspect="1"/>
          </p:cNvGraphicFramePr>
          <p:nvPr>
            <p:ph idx="4294967295"/>
            <p:custDataLst>
              <p:tags r:id="rId2"/>
            </p:custDataLst>
          </p:nvPr>
        </p:nvGraphicFramePr>
        <p:xfrm>
          <a:off x="457200" y="1503362"/>
          <a:ext cx="8382000" cy="4668838"/>
        </p:xfrm>
        <a:graphic>
          <a:graphicData uri="http://schemas.openxmlformats.org/presentationml/2006/ole">
            <mc:AlternateContent xmlns:mc="http://schemas.openxmlformats.org/markup-compatibility/2006">
              <mc:Choice xmlns:v="urn:schemas-microsoft-com:vml" Requires="v">
                <p:oleObj spid="_x0000_s16387" name="VISIO" r:id="rId4" imgW="5158800" imgH="2873520" progId="Visio.Drawing.6">
                  <p:embed/>
                </p:oleObj>
              </mc:Choice>
              <mc:Fallback>
                <p:oleObj name="VISIO" r:id="rId4" imgW="5158800" imgH="28735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503362"/>
                        <a:ext cx="838200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241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Control</a:t>
            </a:r>
          </a:p>
        </p:txBody>
      </p:sp>
      <p:graphicFrame>
        <p:nvGraphicFramePr>
          <p:cNvPr id="4" name="Object 6"/>
          <p:cNvGraphicFramePr>
            <a:graphicFrameLocks noChangeAspect="1"/>
          </p:cNvGraphicFramePr>
          <p:nvPr>
            <p:custDataLst>
              <p:tags r:id="rId2"/>
            </p:custDataLst>
          </p:nvPr>
        </p:nvGraphicFramePr>
        <p:xfrm>
          <a:off x="1981200" y="1371600"/>
          <a:ext cx="5029200" cy="4991302"/>
        </p:xfrm>
        <a:graphic>
          <a:graphicData uri="http://schemas.openxmlformats.org/presentationml/2006/ole">
            <mc:AlternateContent xmlns:mc="http://schemas.openxmlformats.org/markup-compatibility/2006">
              <mc:Choice xmlns:v="urn:schemas-microsoft-com:vml" Requires="v">
                <p:oleObj spid="_x0000_s17411" name="Visio" r:id="rId4" imgW="1823176" imgH="1810804" progId="Visio.Drawing.11">
                  <p:embed/>
                </p:oleObj>
              </mc:Choice>
              <mc:Fallback>
                <p:oleObj name="Visio" r:id="rId4" imgW="1823176" imgH="181080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371600"/>
                        <a:ext cx="5029200" cy="4991302"/>
                      </a:xfrm>
                      <a:prstGeom prst="rect">
                        <a:avLst/>
                      </a:prstGeom>
                      <a:noFill/>
                    </p:spPr>
                  </p:pic>
                </p:oleObj>
              </mc:Fallback>
            </mc:AlternateContent>
          </a:graphicData>
        </a:graphic>
      </p:graphicFrame>
    </p:spTree>
    <p:extLst>
      <p:ext uri="{BB962C8B-B14F-4D97-AF65-F5344CB8AC3E}">
        <p14:creationId xmlns:p14="http://schemas.microsoft.com/office/powerpoint/2010/main" val="36070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ALU</a:t>
            </a:r>
          </a:p>
        </p:txBody>
      </p:sp>
      <p:graphicFrame>
        <p:nvGraphicFramePr>
          <p:cNvPr id="4" name="Object 4"/>
          <p:cNvGraphicFramePr>
            <a:graphicFrameLocks noChangeAspect="1"/>
          </p:cNvGraphicFramePr>
          <p:nvPr>
            <p:custDataLst>
              <p:tags r:id="rId2"/>
            </p:custDataLst>
          </p:nvPr>
        </p:nvGraphicFramePr>
        <p:xfrm>
          <a:off x="1374775" y="2057400"/>
          <a:ext cx="2968625" cy="3276600"/>
        </p:xfrm>
        <a:graphic>
          <a:graphicData uri="http://schemas.openxmlformats.org/presentationml/2006/ole">
            <mc:AlternateContent xmlns:mc="http://schemas.openxmlformats.org/markup-compatibility/2006">
              <mc:Choice xmlns:v="urn:schemas-microsoft-com:vml" Requires="v">
                <p:oleObj spid="_x0000_s18435" name="VISIO" r:id="rId5" imgW="640440" imgH="707040" progId="Visio.Drawing.6">
                  <p:embed/>
                </p:oleObj>
              </mc:Choice>
              <mc:Fallback>
                <p:oleObj name="VISIO" r:id="rId5" imgW="640440" imgH="7070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775" y="2057400"/>
                        <a:ext cx="29686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Group 5"/>
          <p:cNvGraphicFramePr>
            <a:graphicFrameLocks noGrp="1"/>
          </p:cNvGraphicFramePr>
          <p:nvPr>
            <p:custDataLst>
              <p:tags r:id="rId3"/>
            </p:custDataLst>
          </p:nvPr>
        </p:nvGraphicFramePr>
        <p:xfrm>
          <a:off x="5334000" y="1676400"/>
          <a:ext cx="2743200" cy="4286250"/>
        </p:xfrm>
        <a:graphic>
          <a:graphicData uri="http://schemas.openxmlformats.org/drawingml/2006/table">
            <a:tbl>
              <a:tblPr/>
              <a:tblGrid>
                <a:gridCol w="10668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a:t>
                      </a:r>
                      <a:r>
                        <a:rPr kumimoji="0" lang="en-US" sz="2400" b="1" i="0" u="none" strike="noStrike" cap="none" normalizeH="0" baseline="-25000" dirty="0">
                          <a:ln>
                            <a:noFill/>
                          </a:ln>
                          <a:solidFill>
                            <a:schemeClr val="bg1"/>
                          </a:solidFill>
                          <a:effectLst/>
                          <a:latin typeface="Times New Roman" pitchFamily="18" charset="0"/>
                          <a:cs typeface="Arial"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not used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52743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ALU</a:t>
            </a:r>
          </a:p>
        </p:txBody>
      </p:sp>
      <p:graphicFrame>
        <p:nvGraphicFramePr>
          <p:cNvPr id="4" name="Object 4"/>
          <p:cNvGraphicFramePr>
            <a:graphicFrameLocks noGrp="1" noChangeAspect="1"/>
          </p:cNvGraphicFramePr>
          <p:nvPr>
            <p:ph idx="4294967295"/>
            <p:custDataLst>
              <p:tags r:id="rId2"/>
            </p:custDataLst>
          </p:nvPr>
        </p:nvGraphicFramePr>
        <p:xfrm>
          <a:off x="2438400" y="1417636"/>
          <a:ext cx="4701801" cy="4931483"/>
        </p:xfrm>
        <a:graphic>
          <a:graphicData uri="http://schemas.openxmlformats.org/presentationml/2006/ole">
            <mc:AlternateContent xmlns:mc="http://schemas.openxmlformats.org/markup-compatibility/2006">
              <mc:Choice xmlns:v="urn:schemas-microsoft-com:vml" Requires="v">
                <p:oleObj spid="_x0000_s19459" name="VISIO" r:id="rId4" imgW="2663640" imgH="2794320" progId="Visio.Drawing.6">
                  <p:embed/>
                </p:oleObj>
              </mc:Choice>
              <mc:Fallback>
                <p:oleObj name="VISIO" r:id="rId4" imgW="2663640" imgH="2794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417636"/>
                        <a:ext cx="4701801" cy="493148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5432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lstStyle/>
          <a:p>
            <a:pPr>
              <a:lnSpc>
                <a:spcPct val="90000"/>
              </a:lnSpc>
            </a:pPr>
            <a:r>
              <a:rPr lang="en-US" b="1" dirty="0"/>
              <a:t>Microarchitecture: </a:t>
            </a:r>
            <a:r>
              <a:rPr lang="en-US" dirty="0"/>
              <a:t>how to implement an architecture in hardware</a:t>
            </a:r>
          </a:p>
          <a:p>
            <a:pPr>
              <a:lnSpc>
                <a:spcPct val="90000"/>
              </a:lnSpc>
            </a:pPr>
            <a:r>
              <a:rPr lang="en-US" dirty="0"/>
              <a:t>Processor:</a:t>
            </a:r>
          </a:p>
          <a:p>
            <a:pPr lvl="1">
              <a:lnSpc>
                <a:spcPct val="90000"/>
              </a:lnSpc>
            </a:pPr>
            <a:r>
              <a:rPr lang="en-US" sz="2600" b="1" dirty="0" err="1">
                <a:solidFill>
                  <a:schemeClr val="accent1"/>
                </a:solidFill>
              </a:rPr>
              <a:t>Datapath</a:t>
            </a:r>
            <a:r>
              <a:rPr lang="en-US" sz="2600" b="1" dirty="0">
                <a:solidFill>
                  <a:schemeClr val="accent1"/>
                </a:solidFill>
              </a:rPr>
              <a:t>: </a:t>
            </a:r>
            <a:r>
              <a:rPr lang="en-US" sz="2600" dirty="0"/>
              <a:t>functional blocks</a:t>
            </a:r>
          </a:p>
          <a:p>
            <a:pPr lvl="1">
              <a:lnSpc>
                <a:spcPct val="90000"/>
              </a:lnSpc>
            </a:pPr>
            <a:r>
              <a:rPr lang="en-US" sz="2600" b="1" dirty="0">
                <a:solidFill>
                  <a:schemeClr val="accent1"/>
                </a:solidFill>
              </a:rPr>
              <a:t>Control: </a:t>
            </a:r>
            <a:r>
              <a:rPr lang="en-US" sz="2600" dirty="0"/>
              <a:t>control signals</a:t>
            </a:r>
          </a:p>
          <a:p>
            <a:endParaRPr lang="en-US" dirty="0"/>
          </a:p>
        </p:txBody>
      </p:sp>
    </p:spTree>
    <p:extLst>
      <p:ext uri="{BB962C8B-B14F-4D97-AF65-F5344CB8AC3E}">
        <p14:creationId xmlns:p14="http://schemas.microsoft.com/office/powerpoint/2010/main" val="554683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ALU Decoder</a:t>
            </a:r>
          </a:p>
        </p:txBody>
      </p:sp>
      <p:graphicFrame>
        <p:nvGraphicFramePr>
          <p:cNvPr id="4" name="Group 64"/>
          <p:cNvGraphicFramePr>
            <a:graphicFrameLocks noGrp="1"/>
          </p:cNvGraphicFramePr>
          <p:nvPr>
            <p:ph sz="half" idx="4294967295"/>
            <p:custDataLst>
              <p:tags r:id="rId1"/>
            </p:custDataLst>
          </p:nvPr>
        </p:nvGraphicFramePr>
        <p:xfrm>
          <a:off x="2667000" y="1417637"/>
          <a:ext cx="3429000" cy="1981200"/>
        </p:xfrm>
        <a:graphic>
          <a:graphicData uri="http://schemas.openxmlformats.org/drawingml/2006/table">
            <a:tbl>
              <a:tblPr/>
              <a:tblGrid>
                <a:gridCol w="1439863">
                  <a:extLst>
                    <a:ext uri="{9D8B030D-6E8A-4147-A177-3AD203B41FA5}">
                      <a16:colId xmlns:a16="http://schemas.microsoft.com/office/drawing/2014/main" val="20000"/>
                    </a:ext>
                  </a:extLst>
                </a:gridCol>
                <a:gridCol w="1989137">
                  <a:extLst>
                    <a:ext uri="{9D8B030D-6E8A-4147-A177-3AD203B41FA5}">
                      <a16:colId xmlns:a16="http://schemas.microsoft.com/office/drawing/2014/main" val="20001"/>
                    </a:ext>
                  </a:extLst>
                </a:gridCol>
              </a:tblGrid>
              <a:tr h="334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imes New Roman" pitchFamily="18" charset="0"/>
                          <a:cs typeface="Arial" charset="0"/>
                        </a:rPr>
                        <a:t>ALUOp</a:t>
                      </a:r>
                      <a:r>
                        <a:rPr kumimoji="0" lang="en-US" sz="20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imes New Roman" pitchFamily="18" charset="0"/>
                          <a:cs typeface="Arial" charset="0"/>
                        </a:rPr>
                        <a:t>Meaning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9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Look at </a:t>
                      </a:r>
                      <a:r>
                        <a:rPr kumimoji="0" lang="en-US" sz="2000" b="0" i="0" u="none" strike="noStrike" cap="none" normalizeH="0" baseline="0" dirty="0" err="1">
                          <a:ln>
                            <a:noFill/>
                          </a:ln>
                          <a:solidFill>
                            <a:schemeClr val="tx1"/>
                          </a:solidFill>
                          <a:effectLst/>
                          <a:latin typeface="Times New Roman" pitchFamily="18" charset="0"/>
                          <a:cs typeface="Arial" charset="0"/>
                        </a:rPr>
                        <a:t>Funct</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Not Used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Group 26"/>
          <p:cNvGraphicFramePr>
            <a:graphicFrameLocks noGrp="1"/>
          </p:cNvGraphicFramePr>
          <p:nvPr>
            <p:ph sz="half" idx="4294967295"/>
            <p:custDataLst>
              <p:tags r:id="rId2"/>
            </p:custDataLst>
          </p:nvPr>
        </p:nvGraphicFramePr>
        <p:xfrm>
          <a:off x="1600200" y="3505200"/>
          <a:ext cx="5562600" cy="3169920"/>
        </p:xfrm>
        <a:graphic>
          <a:graphicData uri="http://schemas.openxmlformats.org/drawingml/2006/table">
            <a:tbl>
              <a:tblPr/>
              <a:tblGrid>
                <a:gridCol w="1295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imes New Roman" pitchFamily="18" charset="0"/>
                          <a:cs typeface="Arial" charset="0"/>
                        </a:rPr>
                        <a:t>ALUOp</a:t>
                      </a:r>
                      <a:r>
                        <a:rPr kumimoji="0" lang="en-US" sz="2000" b="1" i="0" u="none" strike="noStrike" cap="none" normalizeH="0" baseline="-25000" dirty="0">
                          <a:ln>
                            <a:noFill/>
                          </a:ln>
                          <a:solidFill>
                            <a:schemeClr val="bg1"/>
                          </a:solidFill>
                          <a:effectLst/>
                          <a:latin typeface="Times New Roman" pitchFamily="18"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a:ln>
                            <a:noFill/>
                          </a:ln>
                          <a:solidFill>
                            <a:schemeClr val="bg1"/>
                          </a:solidFill>
                          <a:effectLst/>
                          <a:latin typeface="Times New Roman" pitchFamily="18" charset="0"/>
                          <a:cs typeface="Arial" charset="0"/>
                        </a:rPr>
                        <a:t>Funct</a:t>
                      </a:r>
                      <a:endParaRPr kumimoji="0" lang="en-US" sz="2000" b="1"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Times New Roman" pitchFamily="18" charset="0"/>
                          <a:cs typeface="Arial" charset="0"/>
                        </a:rPr>
                        <a:t>ALUControl</a:t>
                      </a:r>
                      <a:r>
                        <a:rPr kumimoji="0" lang="en-US" sz="2000" b="1" i="0" u="none" strike="noStrike" cap="none" normalizeH="0" baseline="-25000" dirty="0">
                          <a:ln>
                            <a:noFill/>
                          </a:ln>
                          <a:solidFill>
                            <a:schemeClr val="bg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230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010 (Add)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110 (Subtract)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100000 (</a:t>
                      </a:r>
                      <a:r>
                        <a:rPr kumimoji="0" lang="en-US" sz="2000" b="0" i="0" u="none" strike="noStrike" cap="none" normalizeH="0" baseline="0" dirty="0">
                          <a:ln>
                            <a:noFill/>
                          </a:ln>
                          <a:solidFill>
                            <a:schemeClr val="tx1"/>
                          </a:solidFill>
                          <a:effectLst/>
                          <a:latin typeface="Courier New" pitchFamily="49" charset="0"/>
                          <a:cs typeface="Arial" charset="0"/>
                        </a:rPr>
                        <a:t>add</a:t>
                      </a:r>
                      <a:r>
                        <a:rPr kumimoji="0" lang="en-US" sz="2000" b="0" i="0" u="none" strike="noStrike" cap="none" normalizeH="0" baseline="0" dirty="0">
                          <a:ln>
                            <a:noFill/>
                          </a:ln>
                          <a:solidFill>
                            <a:schemeClr val="tx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010 (Add)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1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100010 (</a:t>
                      </a:r>
                      <a:r>
                        <a:rPr kumimoji="0" lang="en-US" sz="2000" b="0" i="0" u="none" strike="noStrike" cap="none" normalizeH="0" baseline="0" dirty="0">
                          <a:ln>
                            <a:noFill/>
                          </a:ln>
                          <a:solidFill>
                            <a:schemeClr val="tx1"/>
                          </a:solidFill>
                          <a:effectLst/>
                          <a:latin typeface="Courier New" pitchFamily="49" charset="0"/>
                          <a:cs typeface="Arial" charset="0"/>
                        </a:rPr>
                        <a:t>sub</a:t>
                      </a:r>
                      <a:r>
                        <a:rPr kumimoji="0" lang="en-US" sz="2000" b="0" i="0" u="none" strike="noStrike" cap="none" normalizeH="0" baseline="0" dirty="0">
                          <a:ln>
                            <a:noFill/>
                          </a:ln>
                          <a:solidFill>
                            <a:schemeClr val="tx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110 (Subtract)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5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100100 (</a:t>
                      </a:r>
                      <a:r>
                        <a:rPr kumimoji="0" lang="en-US" sz="2000" b="0" i="0" u="none" strike="noStrike" cap="none" normalizeH="0" baseline="0">
                          <a:ln>
                            <a:noFill/>
                          </a:ln>
                          <a:solidFill>
                            <a:schemeClr val="tx1"/>
                          </a:solidFill>
                          <a:effectLst/>
                          <a:latin typeface="Courier New" pitchFamily="49" charset="0"/>
                          <a:cs typeface="Arial" charset="0"/>
                        </a:rPr>
                        <a:t>and</a:t>
                      </a:r>
                      <a:r>
                        <a:rPr kumimoji="0" lang="en-US" sz="2000" b="0" i="0" u="none" strike="noStrike" cap="none" normalizeH="0" baseline="0">
                          <a:ln>
                            <a:noFill/>
                          </a:ln>
                          <a:solidFill>
                            <a:schemeClr val="tx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000 (And)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5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100101 (</a:t>
                      </a:r>
                      <a:r>
                        <a:rPr kumimoji="0" lang="en-US" sz="2000" b="0" i="0" u="none" strike="noStrike" cap="none" normalizeH="0" baseline="0">
                          <a:ln>
                            <a:noFill/>
                          </a:ln>
                          <a:solidFill>
                            <a:schemeClr val="tx1"/>
                          </a:solidFill>
                          <a:effectLst/>
                          <a:latin typeface="Courier New" pitchFamily="49" charset="0"/>
                          <a:cs typeface="Arial" charset="0"/>
                        </a:rPr>
                        <a:t>or</a:t>
                      </a:r>
                      <a:r>
                        <a:rPr kumimoji="0" lang="en-US" sz="2000" b="0" i="0" u="none" strike="noStrike" cap="none" normalizeH="0" baseline="0">
                          <a:ln>
                            <a:noFill/>
                          </a:ln>
                          <a:solidFill>
                            <a:schemeClr val="tx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001 (Or)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101010 (</a:t>
                      </a:r>
                      <a:r>
                        <a:rPr kumimoji="0" lang="en-US" sz="2000" b="0" i="0" u="none" strike="noStrike" cap="none" normalizeH="0" baseline="0">
                          <a:ln>
                            <a:noFill/>
                          </a:ln>
                          <a:solidFill>
                            <a:schemeClr val="tx1"/>
                          </a:solidFill>
                          <a:effectLst/>
                          <a:latin typeface="Courier New" pitchFamily="49" charset="0"/>
                          <a:cs typeface="Arial" charset="0"/>
                        </a:rPr>
                        <a:t>slt</a:t>
                      </a:r>
                      <a:r>
                        <a:rPr kumimoji="0" lang="en-US" sz="2000" b="0" i="0" u="none" strike="noStrike" cap="none" normalizeH="0" baseline="0">
                          <a:ln>
                            <a:noFill/>
                          </a:ln>
                          <a:solidFill>
                            <a:schemeClr val="tx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111 (SLT)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3670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Main Decoder</a:t>
            </a:r>
          </a:p>
        </p:txBody>
      </p:sp>
      <p:graphicFrame>
        <p:nvGraphicFramePr>
          <p:cNvPr id="4" name="Group 88"/>
          <p:cNvGraphicFramePr>
            <a:graphicFrameLocks noGrp="1"/>
          </p:cNvGraphicFramePr>
          <p:nvPr>
            <p:ph sz="half" idx="4294967295"/>
            <p:custDataLst>
              <p:tags r:id="rId2"/>
            </p:custDataLst>
          </p:nvPr>
        </p:nvGraphicFramePr>
        <p:xfrm>
          <a:off x="551935" y="4530853"/>
          <a:ext cx="8153400" cy="2184400"/>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90170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55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ourier New" pitchFamily="49" charset="0"/>
                          <a:cs typeface="Times New Roman" pitchFamily="18" charset="0"/>
                        </a:rPr>
                        <a:t>sw</a:t>
                      </a:r>
                      <a:endParaRPr kumimoji="0" lang="en-US" sz="2000" b="0"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Object 73"/>
          <p:cNvGraphicFramePr>
            <a:graphicFrameLocks noGrp="1" noChangeAspect="1"/>
          </p:cNvGraphicFramePr>
          <p:nvPr>
            <p:ph sz="half" idx="4294967295"/>
            <p:custDataLst>
              <p:tags r:id="rId3"/>
            </p:custDataLst>
          </p:nvPr>
        </p:nvGraphicFramePr>
        <p:xfrm>
          <a:off x="1790700" y="1417637"/>
          <a:ext cx="5562600" cy="3098800"/>
        </p:xfrm>
        <a:graphic>
          <a:graphicData uri="http://schemas.openxmlformats.org/presentationml/2006/ole">
            <mc:AlternateContent xmlns:mc="http://schemas.openxmlformats.org/markup-compatibility/2006">
              <mc:Choice xmlns:v="urn:schemas-microsoft-com:vml" Requires="v">
                <p:oleObj spid="_x0000_s20483" name="VISIO" r:id="rId5" imgW="5158800" imgH="2873520" progId="Visio.Drawing.6">
                  <p:embed/>
                </p:oleObj>
              </mc:Choice>
              <mc:Fallback>
                <p:oleObj name="VISIO" r:id="rId5" imgW="5158800" imgH="28735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700" y="1417637"/>
                        <a:ext cx="55626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6311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Main Decoder</a:t>
            </a:r>
          </a:p>
        </p:txBody>
      </p:sp>
      <p:graphicFrame>
        <p:nvGraphicFramePr>
          <p:cNvPr id="4" name="Group 88"/>
          <p:cNvGraphicFramePr>
            <a:graphicFrameLocks noGrp="1"/>
          </p:cNvGraphicFramePr>
          <p:nvPr>
            <p:ph sz="half" idx="4294967295"/>
            <p:custDataLst>
              <p:tags r:id="rId2"/>
            </p:custDataLst>
          </p:nvPr>
        </p:nvGraphicFramePr>
        <p:xfrm>
          <a:off x="457200" y="4530853"/>
          <a:ext cx="8153400" cy="2184400"/>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90170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55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ourier New" pitchFamily="49" charset="0"/>
                          <a:cs typeface="Times New Roman" pitchFamily="18" charset="0"/>
                        </a:rPr>
                        <a:t>sw</a:t>
                      </a:r>
                      <a:endParaRPr kumimoji="0" lang="en-US" sz="2000" b="0"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Object 73"/>
          <p:cNvGraphicFramePr>
            <a:graphicFrameLocks noGrp="1" noChangeAspect="1"/>
          </p:cNvGraphicFramePr>
          <p:nvPr>
            <p:ph sz="half" idx="4294967295"/>
            <p:custDataLst>
              <p:tags r:id="rId3"/>
            </p:custDataLst>
          </p:nvPr>
        </p:nvGraphicFramePr>
        <p:xfrm>
          <a:off x="1790700" y="1417637"/>
          <a:ext cx="5562600" cy="3098800"/>
        </p:xfrm>
        <a:graphic>
          <a:graphicData uri="http://schemas.openxmlformats.org/presentationml/2006/ole">
            <mc:AlternateContent xmlns:mc="http://schemas.openxmlformats.org/markup-compatibility/2006">
              <mc:Choice xmlns:v="urn:schemas-microsoft-com:vml" Requires="v">
                <p:oleObj spid="_x0000_s21507" name="VISIO" r:id="rId5" imgW="5158800" imgH="2873520" progId="Visio.Drawing.6">
                  <p:embed/>
                </p:oleObj>
              </mc:Choice>
              <mc:Fallback>
                <p:oleObj name="VISIO" r:id="rId5" imgW="5158800" imgH="28735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700" y="1417637"/>
                        <a:ext cx="55626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8269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a:t>
            </a:r>
            <a:r>
              <a:rPr lang="en-US" dirty="0" err="1"/>
              <a:t>Datapath</a:t>
            </a:r>
            <a:r>
              <a:rPr lang="en-US" dirty="0"/>
              <a:t>: </a:t>
            </a:r>
            <a:r>
              <a:rPr lang="en-US" dirty="0">
                <a:latin typeface="Courier New" panose="02070309020205020404" pitchFamily="49" charset="0"/>
                <a:cs typeface="Courier New" panose="02070309020205020404" pitchFamily="49" charset="0"/>
              </a:rPr>
              <a:t>or</a:t>
            </a:r>
          </a:p>
        </p:txBody>
      </p:sp>
      <p:graphicFrame>
        <p:nvGraphicFramePr>
          <p:cNvPr id="4" name="Object 5"/>
          <p:cNvGraphicFramePr>
            <a:graphicFrameLocks noGrp="1" noChangeAspect="1"/>
          </p:cNvGraphicFramePr>
          <p:nvPr>
            <p:ph idx="4294967295"/>
            <p:custDataLst>
              <p:tags r:id="rId2"/>
            </p:custDataLst>
          </p:nvPr>
        </p:nvGraphicFramePr>
        <p:xfrm>
          <a:off x="457200" y="1370013"/>
          <a:ext cx="8229600" cy="4652009"/>
        </p:xfrm>
        <a:graphic>
          <a:graphicData uri="http://schemas.openxmlformats.org/presentationml/2006/ole">
            <mc:AlternateContent xmlns:mc="http://schemas.openxmlformats.org/markup-compatibility/2006">
              <mc:Choice xmlns:v="urn:schemas-microsoft-com:vml" Requires="v">
                <p:oleObj spid="_x0000_s22531" name="VISIO" r:id="rId4" imgW="5216400" imgH="2949120" progId="Visio.Drawing.6">
                  <p:embed/>
                </p:oleObj>
              </mc:Choice>
              <mc:Fallback>
                <p:oleObj name="VISIO" r:id="rId4" imgW="5216400" imgH="29491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0013"/>
                        <a:ext cx="8229600" cy="4652009"/>
                      </a:xfrm>
                      <a:prstGeom prst="rect">
                        <a:avLst/>
                      </a:prstGeom>
                    </p:spPr>
                  </p:pic>
                </p:oleObj>
              </mc:Fallback>
            </mc:AlternateContent>
          </a:graphicData>
        </a:graphic>
      </p:graphicFrame>
    </p:spTree>
    <p:extLst>
      <p:ext uri="{BB962C8B-B14F-4D97-AF65-F5344CB8AC3E}">
        <p14:creationId xmlns:p14="http://schemas.microsoft.com/office/powerpoint/2010/main" val="116425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Functionality: </a:t>
            </a:r>
            <a:r>
              <a:rPr lang="en-US" dirty="0" err="1">
                <a:latin typeface="Courier New" panose="02070309020205020404" pitchFamily="49" charset="0"/>
                <a:cs typeface="Courier New" panose="02070309020205020404" pitchFamily="49" charset="0"/>
              </a:rPr>
              <a:t>addi</a:t>
            </a:r>
            <a:endParaRPr lang="en-US" dirty="0">
              <a:latin typeface="Courier New" panose="02070309020205020404" pitchFamily="49" charset="0"/>
              <a:cs typeface="Courier New" panose="02070309020205020404" pitchFamily="49" charset="0"/>
            </a:endParaRPr>
          </a:p>
        </p:txBody>
      </p:sp>
      <p:graphicFrame>
        <p:nvGraphicFramePr>
          <p:cNvPr id="4" name="Object 8"/>
          <p:cNvGraphicFramePr>
            <a:graphicFrameLocks noGrp="1" noChangeAspect="1"/>
          </p:cNvGraphicFramePr>
          <p:nvPr>
            <p:ph idx="4294967295"/>
            <p:custDataLst>
              <p:tags r:id="rId2"/>
            </p:custDataLst>
          </p:nvPr>
        </p:nvGraphicFramePr>
        <p:xfrm>
          <a:off x="381000" y="1219200"/>
          <a:ext cx="8382000" cy="4668838"/>
        </p:xfrm>
        <a:graphic>
          <a:graphicData uri="http://schemas.openxmlformats.org/presentationml/2006/ole">
            <mc:AlternateContent xmlns:mc="http://schemas.openxmlformats.org/markup-compatibility/2006">
              <mc:Choice xmlns:v="urn:schemas-microsoft-com:vml" Requires="v">
                <p:oleObj spid="_x0000_s23555" name="VISIO" r:id="rId5" imgW="5158800" imgH="2873520" progId="Visio.Drawing.6">
                  <p:embed/>
                </p:oleObj>
              </mc:Choice>
              <mc:Fallback>
                <p:oleObj name="VISIO" r:id="rId5" imgW="5158800" imgH="28735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219200"/>
                        <a:ext cx="838200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a:spLocks noChangeArrowheads="1"/>
          </p:cNvSpPr>
          <p:nvPr>
            <p:custDataLst>
              <p:tags r:id="rId3"/>
            </p:custDataLst>
          </p:nvPr>
        </p:nvSpPr>
        <p:spPr bwMode="auto">
          <a:xfrm>
            <a:off x="2133600" y="5791200"/>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chemeClr val="accent1"/>
                </a:solidFill>
                <a:latin typeface="Times New Roman" pitchFamily="18" charset="0"/>
                <a:cs typeface="Arial" charset="0"/>
              </a:rPr>
              <a:t>No change to </a:t>
            </a:r>
            <a:r>
              <a:rPr lang="en-US" sz="3200" b="1" dirty="0" err="1">
                <a:solidFill>
                  <a:schemeClr val="accent1"/>
                </a:solidFill>
                <a:latin typeface="Times New Roman" pitchFamily="18" charset="0"/>
                <a:cs typeface="Arial" charset="0"/>
              </a:rPr>
              <a:t>datapath</a:t>
            </a:r>
            <a:endParaRPr lang="en-US" sz="3200" b="1" dirty="0">
              <a:solidFill>
                <a:schemeClr val="accent1"/>
              </a:solidFill>
              <a:latin typeface="Times New Roman" pitchFamily="18" charset="0"/>
              <a:cs typeface="Arial" charset="0"/>
            </a:endParaRPr>
          </a:p>
        </p:txBody>
      </p:sp>
    </p:spTree>
    <p:extLst>
      <p:ext uri="{BB962C8B-B14F-4D97-AF65-F5344CB8AC3E}">
        <p14:creationId xmlns:p14="http://schemas.microsoft.com/office/powerpoint/2010/main" val="344421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a:t>
            </a:r>
            <a:r>
              <a:rPr lang="en-US" dirty="0" err="1">
                <a:latin typeface="Courier New" panose="02070309020205020404" pitchFamily="49" charset="0"/>
                <a:cs typeface="Courier New" panose="02070309020205020404" pitchFamily="49" charset="0"/>
              </a:rPr>
              <a:t>addi</a:t>
            </a:r>
            <a:endParaRPr lang="en-US" dirty="0">
              <a:latin typeface="Courier New" panose="02070309020205020404" pitchFamily="49" charset="0"/>
              <a:cs typeface="Courier New" panose="02070309020205020404" pitchFamily="49" charset="0"/>
            </a:endParaRPr>
          </a:p>
        </p:txBody>
      </p:sp>
      <p:graphicFrame>
        <p:nvGraphicFramePr>
          <p:cNvPr id="4" name="Group 6"/>
          <p:cNvGraphicFramePr>
            <a:graphicFrameLocks noGrp="1"/>
          </p:cNvGraphicFramePr>
          <p:nvPr>
            <p:ph idx="4294967295"/>
            <p:custDataLst>
              <p:tags r:id="rId1"/>
            </p:custDataLst>
          </p:nvPr>
        </p:nvGraphicFramePr>
        <p:xfrm>
          <a:off x="533400" y="1726698"/>
          <a:ext cx="8133804" cy="3835902"/>
        </p:xfrm>
        <a:graphic>
          <a:graphicData uri="http://schemas.openxmlformats.org/drawingml/2006/table">
            <a:tbl>
              <a:tblPr/>
              <a:tblGrid>
                <a:gridCol w="99059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95626">
                  <a:extLst>
                    <a:ext uri="{9D8B030D-6E8A-4147-A177-3AD203B41FA5}">
                      <a16:colId xmlns:a16="http://schemas.microsoft.com/office/drawing/2014/main" val="20003"/>
                    </a:ext>
                  </a:extLst>
                </a:gridCol>
                <a:gridCol w="903756">
                  <a:extLst>
                    <a:ext uri="{9D8B030D-6E8A-4147-A177-3AD203B41FA5}">
                      <a16:colId xmlns:a16="http://schemas.microsoft.com/office/drawing/2014/main" val="20004"/>
                    </a:ext>
                  </a:extLst>
                </a:gridCol>
                <a:gridCol w="903756">
                  <a:extLst>
                    <a:ext uri="{9D8B030D-6E8A-4147-A177-3AD203B41FA5}">
                      <a16:colId xmlns:a16="http://schemas.microsoft.com/office/drawing/2014/main" val="20005"/>
                    </a:ext>
                  </a:extLst>
                </a:gridCol>
                <a:gridCol w="903756">
                  <a:extLst>
                    <a:ext uri="{9D8B030D-6E8A-4147-A177-3AD203B41FA5}">
                      <a16:colId xmlns:a16="http://schemas.microsoft.com/office/drawing/2014/main" val="20006"/>
                    </a:ext>
                  </a:extLst>
                </a:gridCol>
                <a:gridCol w="903756">
                  <a:extLst>
                    <a:ext uri="{9D8B030D-6E8A-4147-A177-3AD203B41FA5}">
                      <a16:colId xmlns:a16="http://schemas.microsoft.com/office/drawing/2014/main" val="20007"/>
                    </a:ext>
                  </a:extLst>
                </a:gridCol>
                <a:gridCol w="903756">
                  <a:extLst>
                    <a:ext uri="{9D8B030D-6E8A-4147-A177-3AD203B41FA5}">
                      <a16:colId xmlns:a16="http://schemas.microsoft.com/office/drawing/2014/main" val="20008"/>
                    </a:ext>
                  </a:extLst>
                </a:gridCol>
              </a:tblGrid>
              <a:tr h="39897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sw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FF0000"/>
                          </a:solidFill>
                          <a:effectLst/>
                          <a:latin typeface="Courier New" pitchFamily="49" charset="0"/>
                          <a:cs typeface="Times New Roman" pitchFamily="18" charset="0"/>
                        </a:rPr>
                        <a:t>addi</a:t>
                      </a:r>
                      <a:endParaRPr kumimoji="0" lang="en-US" sz="2000" b="1" i="0" u="none" strike="noStrike" cap="none" normalizeH="0" baseline="0" dirty="0">
                        <a:ln>
                          <a:noFill/>
                        </a:ln>
                        <a:solidFill>
                          <a:srgbClr val="FF0000"/>
                        </a:solidFill>
                        <a:effectLst/>
                        <a:latin typeface="Courier New" pitchFamily="49" charset="0"/>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001000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13016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a:t>
            </a:r>
            <a:r>
              <a:rPr lang="en-US" dirty="0" err="1">
                <a:latin typeface="Courier New" panose="02070309020205020404" pitchFamily="49" charset="0"/>
                <a:cs typeface="Courier New" panose="02070309020205020404" pitchFamily="49" charset="0"/>
              </a:rPr>
              <a:t>addi</a:t>
            </a:r>
            <a:endParaRPr lang="en-US" dirty="0">
              <a:latin typeface="Courier New" panose="02070309020205020404" pitchFamily="49" charset="0"/>
              <a:cs typeface="Courier New" panose="02070309020205020404" pitchFamily="49" charset="0"/>
            </a:endParaRPr>
          </a:p>
        </p:txBody>
      </p:sp>
      <p:graphicFrame>
        <p:nvGraphicFramePr>
          <p:cNvPr id="4" name="Group 6"/>
          <p:cNvGraphicFramePr>
            <a:graphicFrameLocks noGrp="1"/>
          </p:cNvGraphicFramePr>
          <p:nvPr>
            <p:ph idx="4294967295"/>
            <p:custDataLst>
              <p:tags r:id="rId1"/>
            </p:custDataLst>
          </p:nvPr>
        </p:nvGraphicFramePr>
        <p:xfrm>
          <a:off x="533400" y="1726698"/>
          <a:ext cx="8133804" cy="3835902"/>
        </p:xfrm>
        <a:graphic>
          <a:graphicData uri="http://schemas.openxmlformats.org/drawingml/2006/table">
            <a:tbl>
              <a:tblPr/>
              <a:tblGrid>
                <a:gridCol w="990598">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95626">
                  <a:extLst>
                    <a:ext uri="{9D8B030D-6E8A-4147-A177-3AD203B41FA5}">
                      <a16:colId xmlns:a16="http://schemas.microsoft.com/office/drawing/2014/main" val="20003"/>
                    </a:ext>
                  </a:extLst>
                </a:gridCol>
                <a:gridCol w="903756">
                  <a:extLst>
                    <a:ext uri="{9D8B030D-6E8A-4147-A177-3AD203B41FA5}">
                      <a16:colId xmlns:a16="http://schemas.microsoft.com/office/drawing/2014/main" val="20004"/>
                    </a:ext>
                  </a:extLst>
                </a:gridCol>
                <a:gridCol w="903756">
                  <a:extLst>
                    <a:ext uri="{9D8B030D-6E8A-4147-A177-3AD203B41FA5}">
                      <a16:colId xmlns:a16="http://schemas.microsoft.com/office/drawing/2014/main" val="20005"/>
                    </a:ext>
                  </a:extLst>
                </a:gridCol>
                <a:gridCol w="903756">
                  <a:extLst>
                    <a:ext uri="{9D8B030D-6E8A-4147-A177-3AD203B41FA5}">
                      <a16:colId xmlns:a16="http://schemas.microsoft.com/office/drawing/2014/main" val="20006"/>
                    </a:ext>
                  </a:extLst>
                </a:gridCol>
                <a:gridCol w="903756">
                  <a:extLst>
                    <a:ext uri="{9D8B030D-6E8A-4147-A177-3AD203B41FA5}">
                      <a16:colId xmlns:a16="http://schemas.microsoft.com/office/drawing/2014/main" val="20007"/>
                    </a:ext>
                  </a:extLst>
                </a:gridCol>
                <a:gridCol w="903756">
                  <a:extLst>
                    <a:ext uri="{9D8B030D-6E8A-4147-A177-3AD203B41FA5}">
                      <a16:colId xmlns:a16="http://schemas.microsoft.com/office/drawing/2014/main" val="20008"/>
                    </a:ext>
                  </a:extLst>
                </a:gridCol>
              </a:tblGrid>
              <a:tr h="39897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sw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738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FF0000"/>
                          </a:solidFill>
                          <a:effectLst/>
                          <a:latin typeface="Courier New" pitchFamily="49" charset="0"/>
                          <a:cs typeface="Times New Roman" pitchFamily="18" charset="0"/>
                        </a:rPr>
                        <a:t>addi</a:t>
                      </a:r>
                      <a:endParaRPr kumimoji="0" lang="en-US" sz="2000" b="1" i="0" u="none" strike="noStrike" cap="none" normalizeH="0" baseline="0" dirty="0">
                        <a:ln>
                          <a:noFill/>
                        </a:ln>
                        <a:solidFill>
                          <a:srgbClr val="FF0000"/>
                        </a:solidFill>
                        <a:effectLst/>
                        <a:latin typeface="Courier New" pitchFamily="49" charset="0"/>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001000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62233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Functionality: </a:t>
            </a:r>
            <a:r>
              <a:rPr lang="en-US" dirty="0">
                <a:latin typeface="Courier New" panose="02070309020205020404" pitchFamily="49" charset="0"/>
                <a:cs typeface="Courier New" panose="02070309020205020404" pitchFamily="49" charset="0"/>
              </a:rPr>
              <a:t>j</a:t>
            </a:r>
          </a:p>
        </p:txBody>
      </p:sp>
      <p:graphicFrame>
        <p:nvGraphicFramePr>
          <p:cNvPr id="4" name="Object 8"/>
          <p:cNvGraphicFramePr>
            <a:graphicFrameLocks noGrp="1" noChangeAspect="1"/>
          </p:cNvGraphicFramePr>
          <p:nvPr>
            <p:ph sz="half" idx="4294967295"/>
            <p:custDataLst>
              <p:tags r:id="rId2"/>
            </p:custDataLst>
          </p:nvPr>
        </p:nvGraphicFramePr>
        <p:xfrm>
          <a:off x="685800" y="1447800"/>
          <a:ext cx="8077200" cy="4664075"/>
        </p:xfrm>
        <a:graphic>
          <a:graphicData uri="http://schemas.openxmlformats.org/presentationml/2006/ole">
            <mc:AlternateContent xmlns:mc="http://schemas.openxmlformats.org/markup-compatibility/2006">
              <mc:Choice xmlns:v="urn:schemas-microsoft-com:vml" Requires="v">
                <p:oleObj spid="_x0000_s24579" name="VISIO" r:id="rId4" imgW="5587200" imgH="3225240" progId="Visio.Drawing.6">
                  <p:embed/>
                </p:oleObj>
              </mc:Choice>
              <mc:Fallback>
                <p:oleObj name="VISIO" r:id="rId4" imgW="5587200" imgH="32252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447800"/>
                        <a:ext cx="8077200" cy="4664075"/>
                      </a:xfrm>
                      <a:prstGeom prst="rect">
                        <a:avLst/>
                      </a:prstGeom>
                    </p:spPr>
                  </p:pic>
                </p:oleObj>
              </mc:Fallback>
            </mc:AlternateContent>
          </a:graphicData>
        </a:graphic>
      </p:graphicFrame>
    </p:spTree>
    <p:extLst>
      <p:ext uri="{BB962C8B-B14F-4D97-AF65-F5344CB8AC3E}">
        <p14:creationId xmlns:p14="http://schemas.microsoft.com/office/powerpoint/2010/main" val="3972956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a:t>
            </a:r>
            <a:r>
              <a:rPr lang="en-US" dirty="0">
                <a:latin typeface="Courier New" panose="02070309020205020404" pitchFamily="49" charset="0"/>
                <a:cs typeface="Courier New" panose="02070309020205020404" pitchFamily="49" charset="0"/>
              </a:rPr>
              <a:t>j</a:t>
            </a:r>
          </a:p>
        </p:txBody>
      </p:sp>
      <p:graphicFrame>
        <p:nvGraphicFramePr>
          <p:cNvPr id="4" name="Group 96"/>
          <p:cNvGraphicFramePr>
            <a:graphicFrameLocks noGrp="1"/>
          </p:cNvGraphicFramePr>
          <p:nvPr>
            <p:ph idx="4294967295"/>
            <p:custDataLst>
              <p:tags r:id="rId1"/>
            </p:custDataLst>
          </p:nvPr>
        </p:nvGraphicFramePr>
        <p:xfrm>
          <a:off x="609601" y="1524002"/>
          <a:ext cx="8153399" cy="3886198"/>
        </p:xfrm>
        <a:graphic>
          <a:graphicData uri="http://schemas.openxmlformats.org/drawingml/2006/table">
            <a:tbl>
              <a:tblPr/>
              <a:tblGrid>
                <a:gridCol w="922110">
                  <a:extLst>
                    <a:ext uri="{9D8B030D-6E8A-4147-A177-3AD203B41FA5}">
                      <a16:colId xmlns:a16="http://schemas.microsoft.com/office/drawing/2014/main" val="20000"/>
                    </a:ext>
                  </a:extLst>
                </a:gridCol>
                <a:gridCol w="982889">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74914">
                  <a:extLst>
                    <a:ext uri="{9D8B030D-6E8A-4147-A177-3AD203B41FA5}">
                      <a16:colId xmlns:a16="http://schemas.microsoft.com/office/drawing/2014/main" val="20003"/>
                    </a:ext>
                  </a:extLst>
                </a:gridCol>
                <a:gridCol w="696686">
                  <a:extLst>
                    <a:ext uri="{9D8B030D-6E8A-4147-A177-3AD203B41FA5}">
                      <a16:colId xmlns:a16="http://schemas.microsoft.com/office/drawing/2014/main" val="20004"/>
                    </a:ext>
                  </a:extLst>
                </a:gridCol>
                <a:gridCol w="686480">
                  <a:extLst>
                    <a:ext uri="{9D8B030D-6E8A-4147-A177-3AD203B41FA5}">
                      <a16:colId xmlns:a16="http://schemas.microsoft.com/office/drawing/2014/main" val="20005"/>
                    </a:ext>
                  </a:extLst>
                </a:gridCol>
                <a:gridCol w="913720">
                  <a:extLst>
                    <a:ext uri="{9D8B030D-6E8A-4147-A177-3AD203B41FA5}">
                      <a16:colId xmlns:a16="http://schemas.microsoft.com/office/drawing/2014/main" val="20006"/>
                    </a:ext>
                  </a:extLst>
                </a:gridCol>
                <a:gridCol w="906236">
                  <a:extLst>
                    <a:ext uri="{9D8B030D-6E8A-4147-A177-3AD203B41FA5}">
                      <a16:colId xmlns:a16="http://schemas.microsoft.com/office/drawing/2014/main" val="20007"/>
                    </a:ext>
                  </a:extLst>
                </a:gridCol>
                <a:gridCol w="873579">
                  <a:extLst>
                    <a:ext uri="{9D8B030D-6E8A-4147-A177-3AD203B41FA5}">
                      <a16:colId xmlns:a16="http://schemas.microsoft.com/office/drawing/2014/main" val="20008"/>
                    </a:ext>
                  </a:extLst>
                </a:gridCol>
                <a:gridCol w="582385">
                  <a:extLst>
                    <a:ext uri="{9D8B030D-6E8A-4147-A177-3AD203B41FA5}">
                      <a16:colId xmlns:a16="http://schemas.microsoft.com/office/drawing/2014/main" val="20009"/>
                    </a:ext>
                  </a:extLst>
                </a:gridCol>
              </a:tblGrid>
              <a:tr h="44840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Times New Roman" pitchFamily="18" charset="0"/>
                          <a:cs typeface="Arial" charset="0"/>
                        </a:rPr>
                        <a:t>Jump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sw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Courier New" pitchFamily="49" charset="0"/>
                          <a:cs typeface="Times New Roman" pitchFamily="18" charset="0"/>
                        </a:rPr>
                        <a:t>j</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000100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0000"/>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7604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 </a:t>
            </a:r>
            <a:r>
              <a:rPr lang="en-US" dirty="0">
                <a:latin typeface="Courier New" panose="02070309020205020404" pitchFamily="49" charset="0"/>
                <a:cs typeface="Courier New" panose="02070309020205020404" pitchFamily="49" charset="0"/>
              </a:rPr>
              <a:t>j</a:t>
            </a:r>
          </a:p>
        </p:txBody>
      </p:sp>
      <p:graphicFrame>
        <p:nvGraphicFramePr>
          <p:cNvPr id="4" name="Group 96"/>
          <p:cNvGraphicFramePr>
            <a:graphicFrameLocks noGrp="1"/>
          </p:cNvGraphicFramePr>
          <p:nvPr>
            <p:ph idx="4294967295"/>
            <p:custDataLst>
              <p:tags r:id="rId1"/>
            </p:custDataLst>
          </p:nvPr>
        </p:nvGraphicFramePr>
        <p:xfrm>
          <a:off x="609601" y="1524002"/>
          <a:ext cx="8153399" cy="3886198"/>
        </p:xfrm>
        <a:graphic>
          <a:graphicData uri="http://schemas.openxmlformats.org/drawingml/2006/table">
            <a:tbl>
              <a:tblPr/>
              <a:tblGrid>
                <a:gridCol w="922110">
                  <a:extLst>
                    <a:ext uri="{9D8B030D-6E8A-4147-A177-3AD203B41FA5}">
                      <a16:colId xmlns:a16="http://schemas.microsoft.com/office/drawing/2014/main" val="20000"/>
                    </a:ext>
                  </a:extLst>
                </a:gridCol>
                <a:gridCol w="982889">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74914">
                  <a:extLst>
                    <a:ext uri="{9D8B030D-6E8A-4147-A177-3AD203B41FA5}">
                      <a16:colId xmlns:a16="http://schemas.microsoft.com/office/drawing/2014/main" val="20003"/>
                    </a:ext>
                  </a:extLst>
                </a:gridCol>
                <a:gridCol w="696686">
                  <a:extLst>
                    <a:ext uri="{9D8B030D-6E8A-4147-A177-3AD203B41FA5}">
                      <a16:colId xmlns:a16="http://schemas.microsoft.com/office/drawing/2014/main" val="20004"/>
                    </a:ext>
                  </a:extLst>
                </a:gridCol>
                <a:gridCol w="686480">
                  <a:extLst>
                    <a:ext uri="{9D8B030D-6E8A-4147-A177-3AD203B41FA5}">
                      <a16:colId xmlns:a16="http://schemas.microsoft.com/office/drawing/2014/main" val="20005"/>
                    </a:ext>
                  </a:extLst>
                </a:gridCol>
                <a:gridCol w="913720">
                  <a:extLst>
                    <a:ext uri="{9D8B030D-6E8A-4147-A177-3AD203B41FA5}">
                      <a16:colId xmlns:a16="http://schemas.microsoft.com/office/drawing/2014/main" val="20006"/>
                    </a:ext>
                  </a:extLst>
                </a:gridCol>
                <a:gridCol w="906236">
                  <a:extLst>
                    <a:ext uri="{9D8B030D-6E8A-4147-A177-3AD203B41FA5}">
                      <a16:colId xmlns:a16="http://schemas.microsoft.com/office/drawing/2014/main" val="20007"/>
                    </a:ext>
                  </a:extLst>
                </a:gridCol>
                <a:gridCol w="873579">
                  <a:extLst>
                    <a:ext uri="{9D8B030D-6E8A-4147-A177-3AD203B41FA5}">
                      <a16:colId xmlns:a16="http://schemas.microsoft.com/office/drawing/2014/main" val="20008"/>
                    </a:ext>
                  </a:extLst>
                </a:gridCol>
                <a:gridCol w="582385">
                  <a:extLst>
                    <a:ext uri="{9D8B030D-6E8A-4147-A177-3AD203B41FA5}">
                      <a16:colId xmlns:a16="http://schemas.microsoft.com/office/drawing/2014/main" val="20009"/>
                    </a:ext>
                  </a:extLst>
                </a:gridCol>
              </a:tblGrid>
              <a:tr h="44840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Instruction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cs typeface="Times New Roman" pitchFamily="18" charset="0"/>
                        </a:rPr>
                        <a:t>Op</a:t>
                      </a:r>
                      <a:r>
                        <a:rPr kumimoji="0" lang="en-US" sz="1200" b="1" i="0" u="none" strike="noStrike" cap="none" normalizeH="0" baseline="-30000" dirty="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RegDst</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AluSrc</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Branch</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MemWrite</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Times New Roman" pitchFamily="18" charset="0"/>
                          <a:cs typeface="Times New Roman" pitchFamily="18" charset="0"/>
                        </a:rPr>
                        <a:t>MemtoReg</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Times New Roman" pitchFamily="18" charset="0"/>
                          <a:cs typeface="Times New Roman" pitchFamily="18" charset="0"/>
                        </a:rPr>
                        <a:t>ALUOp</a:t>
                      </a:r>
                      <a:r>
                        <a:rPr kumimoji="0" lang="en-US" sz="1200" b="1" i="0" u="none" strike="noStrike" cap="none" normalizeH="0" baseline="-30000" dirty="0">
                          <a:ln>
                            <a:noFill/>
                          </a:ln>
                          <a:solidFill>
                            <a:schemeClr val="bg1"/>
                          </a:solidFill>
                          <a:effectLst/>
                          <a:latin typeface="Times New Roman" pitchFamily="18" charset="0"/>
                          <a:cs typeface="Times New Roman" pitchFamily="18" charset="0"/>
                        </a:rPr>
                        <a:t>1:0</a:t>
                      </a:r>
                      <a:endParaRPr kumimoji="0" lang="en-US" sz="2400" b="0" i="0" u="none" strike="noStrike" cap="none" normalizeH="0" baseline="0" dirty="0">
                        <a:ln>
                          <a:noFill/>
                        </a:ln>
                        <a:solidFill>
                          <a:schemeClr val="bg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Times New Roman" pitchFamily="18" charset="0"/>
                          <a:cs typeface="Arial" charset="0"/>
                        </a:rPr>
                        <a:t>Jump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R-type</a:t>
                      </a:r>
                      <a:endParaRPr kumimoji="0" lang="en-US" sz="2000" b="0" i="0" u="none" strike="noStrike" cap="none" normalizeH="0" baseline="0" dirty="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000000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lw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100011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sw</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101011</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ourier New" pitchFamily="49" charset="0"/>
                          <a:cs typeface="Times New Roman" pitchFamily="18" charset="0"/>
                        </a:rPr>
                        <a:t>beq</a:t>
                      </a:r>
                      <a:endParaRPr kumimoji="0" lang="en-US" sz="2000" b="0" i="0" u="none" strike="noStrike" cap="none" normalizeH="0" baseline="0" dirty="0">
                        <a:ln>
                          <a:noFill/>
                        </a:ln>
                        <a:solidFill>
                          <a:schemeClr val="tx1"/>
                        </a:solidFill>
                        <a:effectLst/>
                        <a:latin typeface="Courier New" pitchFamily="49"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000100</a:t>
                      </a:r>
                      <a:endParaRPr kumimoji="0" lang="en-US" sz="2000" b="0" i="0" u="none" strike="noStrike" cap="none" normalizeH="0" baseline="0">
                        <a:ln>
                          <a:noFill/>
                        </a:ln>
                        <a:solidFill>
                          <a:schemeClr val="tx1"/>
                        </a:solidFill>
                        <a:effectLst/>
                        <a:latin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75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Courier New" pitchFamily="49" charset="0"/>
                          <a:cs typeface="Times New Roman" pitchFamily="18" charset="0"/>
                        </a:rPr>
                        <a:t>j</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000100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XX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2153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Microarchitecture</a:t>
            </a:r>
          </a:p>
        </p:txBody>
      </p:sp>
      <p:sp>
        <p:nvSpPr>
          <p:cNvPr id="3" name="Content Placeholder 2"/>
          <p:cNvSpPr>
            <a:spLocks noGrp="1"/>
          </p:cNvSpPr>
          <p:nvPr>
            <p:ph idx="1"/>
          </p:nvPr>
        </p:nvSpPr>
        <p:spPr/>
        <p:txBody>
          <a:bodyPr/>
          <a:lstStyle/>
          <a:p>
            <a:pPr>
              <a:lnSpc>
                <a:spcPct val="90000"/>
              </a:lnSpc>
            </a:pPr>
            <a:r>
              <a:rPr lang="en-US" dirty="0"/>
              <a:t>Multiple implementations for a single architecture:</a:t>
            </a:r>
          </a:p>
          <a:p>
            <a:pPr lvl="1">
              <a:lnSpc>
                <a:spcPct val="90000"/>
              </a:lnSpc>
            </a:pPr>
            <a:r>
              <a:rPr lang="en-US" b="1" dirty="0">
                <a:solidFill>
                  <a:schemeClr val="accent1"/>
                </a:solidFill>
              </a:rPr>
              <a:t>Single-cycle:</a:t>
            </a:r>
            <a:r>
              <a:rPr lang="en-US" dirty="0"/>
              <a:t> Each instruction executes in a single cycle</a:t>
            </a:r>
          </a:p>
          <a:p>
            <a:pPr lvl="1">
              <a:lnSpc>
                <a:spcPct val="90000"/>
              </a:lnSpc>
            </a:pPr>
            <a:r>
              <a:rPr lang="en-US" b="1" dirty="0" err="1">
                <a:solidFill>
                  <a:schemeClr val="accent1"/>
                </a:solidFill>
              </a:rPr>
              <a:t>Multicycle</a:t>
            </a:r>
            <a:r>
              <a:rPr lang="en-US" b="1" dirty="0">
                <a:solidFill>
                  <a:schemeClr val="accent1"/>
                </a:solidFill>
              </a:rPr>
              <a:t>:</a:t>
            </a:r>
            <a:r>
              <a:rPr lang="en-US" dirty="0"/>
              <a:t> Each instruction is broken into series of shorter steps</a:t>
            </a:r>
          </a:p>
          <a:p>
            <a:pPr lvl="1">
              <a:lnSpc>
                <a:spcPct val="90000"/>
              </a:lnSpc>
            </a:pPr>
            <a:r>
              <a:rPr lang="en-US" b="1" dirty="0">
                <a:solidFill>
                  <a:schemeClr val="accent1"/>
                </a:solidFill>
              </a:rPr>
              <a:t>Pipelined:</a:t>
            </a:r>
            <a:r>
              <a:rPr lang="en-US" dirty="0"/>
              <a:t> Each instruction broken up into series of steps &amp; multiple instructions execute at once</a:t>
            </a:r>
          </a:p>
          <a:p>
            <a:endParaRPr lang="en-US" dirty="0"/>
          </a:p>
        </p:txBody>
      </p:sp>
    </p:spTree>
    <p:extLst>
      <p:ext uri="{BB962C8B-B14F-4D97-AF65-F5344CB8AC3E}">
        <p14:creationId xmlns:p14="http://schemas.microsoft.com/office/powerpoint/2010/main" val="1041112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Processor Performance</a:t>
            </a:r>
          </a:p>
        </p:txBody>
      </p:sp>
      <p:sp>
        <p:nvSpPr>
          <p:cNvPr id="3" name="Content Placeholder 2"/>
          <p:cNvSpPr>
            <a:spLocks noGrp="1"/>
          </p:cNvSpPr>
          <p:nvPr>
            <p:ph idx="1"/>
          </p:nvPr>
        </p:nvSpPr>
        <p:spPr>
          <a:xfrm>
            <a:off x="457200" y="2743200"/>
            <a:ext cx="8458200" cy="3382963"/>
          </a:xfrm>
        </p:spPr>
        <p:txBody>
          <a:bodyPr>
            <a:normAutofit/>
          </a:bodyPr>
          <a:lstStyle/>
          <a:p>
            <a:pPr>
              <a:buFontTx/>
              <a:buNone/>
            </a:pPr>
            <a:r>
              <a:rPr lang="en-US" sz="2400" b="1" dirty="0"/>
              <a:t>Program Execution Time </a:t>
            </a:r>
          </a:p>
          <a:p>
            <a:pPr>
              <a:buFontTx/>
              <a:buNone/>
            </a:pPr>
            <a:r>
              <a:rPr lang="en-US" sz="2400" b="1" dirty="0"/>
              <a:t>      = (#instructions)(cycles/instruction)(seconds/cycle)</a:t>
            </a:r>
          </a:p>
          <a:p>
            <a:pPr>
              <a:buFontTx/>
              <a:buNone/>
            </a:pPr>
            <a:r>
              <a:rPr lang="en-US" sz="2400" b="1" dirty="0"/>
              <a:t>      = # instructions x CPI x </a:t>
            </a:r>
            <a:r>
              <a:rPr lang="en-US" sz="2400" b="1" i="1" dirty="0"/>
              <a:t>T</a:t>
            </a:r>
            <a:r>
              <a:rPr lang="en-US" sz="2400" b="1" i="1" baseline="-25000" dirty="0"/>
              <a:t>C</a:t>
            </a:r>
          </a:p>
          <a:p>
            <a:endParaRPr lang="en-US" sz="2400" dirty="0"/>
          </a:p>
        </p:txBody>
      </p:sp>
    </p:spTree>
    <p:extLst>
      <p:ext uri="{BB962C8B-B14F-4D97-AF65-F5344CB8AC3E}">
        <p14:creationId xmlns:p14="http://schemas.microsoft.com/office/powerpoint/2010/main" val="168030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Performance</a:t>
            </a:r>
          </a:p>
        </p:txBody>
      </p:sp>
      <p:graphicFrame>
        <p:nvGraphicFramePr>
          <p:cNvPr id="4" name="Object 114"/>
          <p:cNvGraphicFramePr>
            <a:graphicFrameLocks noGrp="1" noChangeAspect="1"/>
          </p:cNvGraphicFramePr>
          <p:nvPr>
            <p:ph idx="4294967295"/>
            <p:custDataLst>
              <p:tags r:id="rId2"/>
            </p:custDataLst>
          </p:nvPr>
        </p:nvGraphicFramePr>
        <p:xfrm>
          <a:off x="762000" y="1257300"/>
          <a:ext cx="7924800" cy="4427537"/>
        </p:xfrm>
        <a:graphic>
          <a:graphicData uri="http://schemas.openxmlformats.org/presentationml/2006/ole">
            <mc:AlternateContent xmlns:mc="http://schemas.openxmlformats.org/markup-compatibility/2006">
              <mc:Choice xmlns:v="urn:schemas-microsoft-com:vml" Requires="v">
                <p:oleObj spid="_x0000_s25603" name="VISIO" r:id="rId5" imgW="5173200" imgH="2891160" progId="Visio.Drawing.6">
                  <p:embed/>
                </p:oleObj>
              </mc:Choice>
              <mc:Fallback>
                <p:oleObj name="VISIO" r:id="rId5" imgW="5173200" imgH="28911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257300"/>
                        <a:ext cx="792480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a:spLocks noChangeArrowheads="1"/>
          </p:cNvSpPr>
          <p:nvPr>
            <p:custDataLst>
              <p:tags r:id="rId3"/>
            </p:custDataLst>
          </p:nvPr>
        </p:nvSpPr>
        <p:spPr bwMode="auto">
          <a:xfrm>
            <a:off x="1600200" y="5791200"/>
            <a:ext cx="6553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pPr>
            <a:r>
              <a:rPr lang="en-US" sz="3200" b="1" i="1" dirty="0">
                <a:latin typeface="Times New Roman" pitchFamily="18" charset="0"/>
                <a:cs typeface="Arial" charset="0"/>
              </a:rPr>
              <a:t>T</a:t>
            </a:r>
            <a:r>
              <a:rPr lang="en-US" sz="3200" b="1" i="1" baseline="-25000" dirty="0">
                <a:latin typeface="Times New Roman" pitchFamily="18" charset="0"/>
                <a:cs typeface="Arial" charset="0"/>
              </a:rPr>
              <a:t>C</a:t>
            </a:r>
            <a:r>
              <a:rPr lang="en-US" sz="3200" b="1" dirty="0">
                <a:latin typeface="Times New Roman" pitchFamily="18" charset="0"/>
                <a:cs typeface="Arial" charset="0"/>
              </a:rPr>
              <a:t> limited by critical path (</a:t>
            </a:r>
            <a:r>
              <a:rPr lang="en-US" sz="3200" b="1" dirty="0" err="1">
                <a:latin typeface="Courier New" pitchFamily="49" charset="0"/>
                <a:cs typeface="Arial" charset="0"/>
              </a:rPr>
              <a:t>lw</a:t>
            </a:r>
            <a:r>
              <a:rPr lang="en-US" sz="3200" b="1" dirty="0">
                <a:latin typeface="Times New Roman" pitchFamily="18" charset="0"/>
                <a:cs typeface="Arial" charset="0"/>
              </a:rPr>
              <a:t>)</a:t>
            </a:r>
          </a:p>
          <a:p>
            <a:pPr marL="342900" indent="-342900">
              <a:lnSpc>
                <a:spcPct val="90000"/>
              </a:lnSpc>
              <a:spcBef>
                <a:spcPct val="20000"/>
              </a:spcBef>
            </a:pPr>
            <a:r>
              <a:rPr lang="en-US" sz="2000" b="1" i="1" dirty="0">
                <a:latin typeface="Times New Roman" pitchFamily="18" charset="0"/>
                <a:cs typeface="Arial" charset="0"/>
              </a:rPr>
              <a:t>  	</a:t>
            </a:r>
            <a:endParaRPr lang="en-US" sz="2000" b="1" dirty="0">
              <a:latin typeface="Times New Roman" pitchFamily="18" charset="0"/>
              <a:cs typeface="Arial" charset="0"/>
            </a:endParaRPr>
          </a:p>
        </p:txBody>
      </p:sp>
    </p:spTree>
    <p:extLst>
      <p:ext uri="{BB962C8B-B14F-4D97-AF65-F5344CB8AC3E}">
        <p14:creationId xmlns:p14="http://schemas.microsoft.com/office/powerpoint/2010/main" val="285082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Performance</a:t>
            </a:r>
          </a:p>
        </p:txBody>
      </p:sp>
      <p:sp>
        <p:nvSpPr>
          <p:cNvPr id="3" name="Content Placeholder 2"/>
          <p:cNvSpPr>
            <a:spLocks noGrp="1"/>
          </p:cNvSpPr>
          <p:nvPr>
            <p:ph idx="1"/>
          </p:nvPr>
        </p:nvSpPr>
        <p:spPr/>
        <p:txBody>
          <a:bodyPr/>
          <a:lstStyle/>
          <a:p>
            <a:pPr>
              <a:lnSpc>
                <a:spcPct val="90000"/>
              </a:lnSpc>
              <a:buFontTx/>
              <a:buChar char="•"/>
            </a:pPr>
            <a:r>
              <a:rPr lang="en-US" dirty="0">
                <a:cs typeface="Arial" charset="0"/>
              </a:rPr>
              <a:t>Single-cycle critical path:</a:t>
            </a:r>
          </a:p>
          <a:p>
            <a:pPr marL="0" indent="0">
              <a:lnSpc>
                <a:spcPct val="90000"/>
              </a:lnSpc>
              <a:buNone/>
            </a:pPr>
            <a:r>
              <a:rPr lang="en-US" sz="2000" i="1" dirty="0">
                <a:cs typeface="Arial" charset="0"/>
              </a:rPr>
              <a:t>  	</a:t>
            </a:r>
            <a:r>
              <a:rPr lang="en-US" sz="2600" i="1" dirty="0">
                <a:cs typeface="Arial" charset="0"/>
              </a:rPr>
              <a:t>T</a:t>
            </a:r>
            <a:r>
              <a:rPr lang="en-US" sz="2600" i="1" baseline="-25000" dirty="0">
                <a:cs typeface="Arial" charset="0"/>
              </a:rPr>
              <a:t>c</a:t>
            </a:r>
            <a:r>
              <a:rPr lang="en-US" sz="2600" i="1" dirty="0">
                <a:cs typeface="Arial" charset="0"/>
              </a:rPr>
              <a:t> = </a:t>
            </a:r>
            <a:r>
              <a:rPr lang="en-US" sz="2600" i="1" dirty="0" err="1">
                <a:cs typeface="Arial" charset="0"/>
              </a:rPr>
              <a:t>t</a:t>
            </a:r>
            <a:r>
              <a:rPr lang="en-US" sz="2600" i="1" baseline="-25000" dirty="0" err="1">
                <a:cs typeface="Arial" charset="0"/>
              </a:rPr>
              <a:t>pcq_PC</a:t>
            </a:r>
            <a:r>
              <a:rPr lang="en-US" sz="2600" i="1" dirty="0">
                <a:cs typeface="Arial" charset="0"/>
              </a:rPr>
              <a:t> + </a:t>
            </a:r>
            <a:r>
              <a:rPr lang="en-US" sz="2600" i="1" dirty="0" err="1">
                <a:cs typeface="Arial" charset="0"/>
              </a:rPr>
              <a:t>t</a:t>
            </a:r>
            <a:r>
              <a:rPr lang="en-US" sz="2600" i="1" baseline="-25000" dirty="0" err="1">
                <a:cs typeface="Arial" charset="0"/>
              </a:rPr>
              <a:t>mem</a:t>
            </a:r>
            <a:r>
              <a:rPr lang="en-US" sz="2600" i="1" dirty="0">
                <a:cs typeface="Arial" charset="0"/>
              </a:rPr>
              <a:t> + max(</a:t>
            </a:r>
            <a:r>
              <a:rPr lang="en-US" sz="2600" i="1" dirty="0" err="1">
                <a:cs typeface="Arial" charset="0"/>
              </a:rPr>
              <a:t>t</a:t>
            </a:r>
            <a:r>
              <a:rPr lang="en-US" sz="2600" i="1" baseline="-25000" dirty="0" err="1">
                <a:cs typeface="Arial" charset="0"/>
              </a:rPr>
              <a:t>RFread</a:t>
            </a:r>
            <a:r>
              <a:rPr lang="en-US" sz="2600" i="1" dirty="0">
                <a:cs typeface="Arial" charset="0"/>
              </a:rPr>
              <a:t>, </a:t>
            </a:r>
            <a:r>
              <a:rPr lang="en-US" sz="2600" i="1" dirty="0" err="1">
                <a:cs typeface="Arial" charset="0"/>
              </a:rPr>
              <a:t>t</a:t>
            </a:r>
            <a:r>
              <a:rPr lang="en-US" sz="2600" i="1" baseline="-25000" dirty="0" err="1">
                <a:cs typeface="Arial" charset="0"/>
              </a:rPr>
              <a:t>sext</a:t>
            </a:r>
            <a:r>
              <a:rPr lang="en-US" sz="2600" i="1" dirty="0">
                <a:cs typeface="Arial" charset="0"/>
              </a:rPr>
              <a:t> + </a:t>
            </a:r>
            <a:r>
              <a:rPr lang="en-US" sz="2600" i="1" dirty="0" err="1">
                <a:cs typeface="Arial" charset="0"/>
              </a:rPr>
              <a:t>t</a:t>
            </a:r>
            <a:r>
              <a:rPr lang="en-US" sz="2600" i="1" baseline="-25000" dirty="0" err="1">
                <a:cs typeface="Arial" charset="0"/>
              </a:rPr>
              <a:t>mux</a:t>
            </a:r>
            <a:r>
              <a:rPr lang="en-US" sz="2600" i="1" dirty="0">
                <a:cs typeface="Arial" charset="0"/>
              </a:rPr>
              <a:t>) + 		</a:t>
            </a:r>
            <a:r>
              <a:rPr lang="en-US" sz="2600" i="1" dirty="0" err="1">
                <a:cs typeface="Arial" charset="0"/>
              </a:rPr>
              <a:t>t</a:t>
            </a:r>
            <a:r>
              <a:rPr lang="en-US" sz="2600" i="1" baseline="-25000" dirty="0" err="1">
                <a:cs typeface="Arial" charset="0"/>
              </a:rPr>
              <a:t>ALU</a:t>
            </a:r>
            <a:r>
              <a:rPr lang="en-US" sz="2600" i="1" dirty="0">
                <a:cs typeface="Arial" charset="0"/>
              </a:rPr>
              <a:t> + </a:t>
            </a:r>
            <a:r>
              <a:rPr lang="en-US" sz="2600" i="1" dirty="0" err="1">
                <a:cs typeface="Arial" charset="0"/>
              </a:rPr>
              <a:t>t</a:t>
            </a:r>
            <a:r>
              <a:rPr lang="en-US" sz="2600" i="1" baseline="-25000" dirty="0" err="1">
                <a:cs typeface="Arial" charset="0"/>
              </a:rPr>
              <a:t>mem</a:t>
            </a:r>
            <a:r>
              <a:rPr lang="en-US" sz="2600" i="1" dirty="0">
                <a:cs typeface="Arial" charset="0"/>
              </a:rPr>
              <a:t> + </a:t>
            </a:r>
            <a:r>
              <a:rPr lang="en-US" sz="2600" i="1" dirty="0" err="1">
                <a:cs typeface="Arial" charset="0"/>
              </a:rPr>
              <a:t>t</a:t>
            </a:r>
            <a:r>
              <a:rPr lang="en-US" sz="2600" i="1" baseline="-25000" dirty="0" err="1">
                <a:cs typeface="Arial" charset="0"/>
              </a:rPr>
              <a:t>mux</a:t>
            </a:r>
            <a:r>
              <a:rPr lang="en-US" sz="2600" i="1" dirty="0">
                <a:cs typeface="Arial" charset="0"/>
              </a:rPr>
              <a:t> + </a:t>
            </a:r>
            <a:r>
              <a:rPr lang="en-US" sz="2600" i="1" dirty="0" err="1">
                <a:cs typeface="Arial" charset="0"/>
              </a:rPr>
              <a:t>t</a:t>
            </a:r>
            <a:r>
              <a:rPr lang="en-US" sz="2600" i="1" baseline="-25000" dirty="0" err="1">
                <a:cs typeface="Arial" charset="0"/>
              </a:rPr>
              <a:t>RFsetup</a:t>
            </a:r>
            <a:endParaRPr lang="en-US" sz="2600" i="1" baseline="-25000" dirty="0">
              <a:cs typeface="Arial" charset="0"/>
            </a:endParaRPr>
          </a:p>
          <a:p>
            <a:pPr>
              <a:lnSpc>
                <a:spcPct val="90000"/>
              </a:lnSpc>
              <a:buFontTx/>
              <a:buChar char="•"/>
            </a:pPr>
            <a:endParaRPr lang="en-US" sz="2000" dirty="0">
              <a:cs typeface="Arial" charset="0"/>
            </a:endParaRPr>
          </a:p>
          <a:p>
            <a:pPr>
              <a:lnSpc>
                <a:spcPct val="90000"/>
              </a:lnSpc>
              <a:buFontTx/>
              <a:buChar char="•"/>
            </a:pPr>
            <a:r>
              <a:rPr lang="en-US" dirty="0">
                <a:cs typeface="Arial" charset="0"/>
              </a:rPr>
              <a:t>Typically, limiting paths are: </a:t>
            </a:r>
          </a:p>
          <a:p>
            <a:pPr lvl="1">
              <a:lnSpc>
                <a:spcPct val="90000"/>
              </a:lnSpc>
              <a:buFontTx/>
              <a:buChar char="–"/>
            </a:pPr>
            <a:r>
              <a:rPr lang="en-US" sz="2600" dirty="0">
                <a:cs typeface="Arial" charset="0"/>
              </a:rPr>
              <a:t>memory, ALU, register file </a:t>
            </a:r>
          </a:p>
          <a:p>
            <a:pPr lvl="1">
              <a:lnSpc>
                <a:spcPct val="90000"/>
              </a:lnSpc>
              <a:buFontTx/>
              <a:buChar char="–"/>
            </a:pPr>
            <a:r>
              <a:rPr lang="en-US" sz="2600" i="1" dirty="0">
                <a:cs typeface="Arial" charset="0"/>
              </a:rPr>
              <a:t>T</a:t>
            </a:r>
            <a:r>
              <a:rPr lang="en-US" sz="2600" i="1" baseline="-25000" dirty="0">
                <a:cs typeface="Arial" charset="0"/>
              </a:rPr>
              <a:t>c</a:t>
            </a:r>
            <a:r>
              <a:rPr lang="en-US" sz="2600" i="1" dirty="0">
                <a:cs typeface="Arial" charset="0"/>
              </a:rPr>
              <a:t> = </a:t>
            </a:r>
            <a:r>
              <a:rPr lang="en-US" sz="2600" i="1" dirty="0" err="1">
                <a:cs typeface="Arial" charset="0"/>
              </a:rPr>
              <a:t>t</a:t>
            </a:r>
            <a:r>
              <a:rPr lang="en-US" sz="2600" i="1" baseline="-25000" dirty="0" err="1">
                <a:cs typeface="Arial" charset="0"/>
              </a:rPr>
              <a:t>pcq_PC</a:t>
            </a:r>
            <a:r>
              <a:rPr lang="en-US" sz="2600" i="1" dirty="0">
                <a:cs typeface="Arial" charset="0"/>
              </a:rPr>
              <a:t> + 2t</a:t>
            </a:r>
            <a:r>
              <a:rPr lang="en-US" sz="2600" i="1" baseline="-25000" dirty="0">
                <a:cs typeface="Arial" charset="0"/>
              </a:rPr>
              <a:t>mem</a:t>
            </a:r>
            <a:r>
              <a:rPr lang="en-US" sz="2600" i="1" dirty="0">
                <a:cs typeface="Arial" charset="0"/>
              </a:rPr>
              <a:t> + </a:t>
            </a:r>
            <a:r>
              <a:rPr lang="en-US" sz="2600" i="1" dirty="0" err="1">
                <a:cs typeface="Arial" charset="0"/>
              </a:rPr>
              <a:t>t</a:t>
            </a:r>
            <a:r>
              <a:rPr lang="en-US" sz="2600" i="1" baseline="-25000" dirty="0" err="1">
                <a:cs typeface="Arial" charset="0"/>
              </a:rPr>
              <a:t>RFread</a:t>
            </a:r>
            <a:r>
              <a:rPr lang="en-US" sz="2600" i="1" dirty="0">
                <a:cs typeface="Arial" charset="0"/>
              </a:rPr>
              <a:t> + </a:t>
            </a:r>
            <a:r>
              <a:rPr lang="en-US" sz="2600" i="1" dirty="0" err="1">
                <a:cs typeface="Arial" charset="0"/>
              </a:rPr>
              <a:t>t</a:t>
            </a:r>
            <a:r>
              <a:rPr lang="en-US" sz="2600" i="1" baseline="-25000" dirty="0" err="1">
                <a:cs typeface="Arial" charset="0"/>
              </a:rPr>
              <a:t>mux</a:t>
            </a:r>
            <a:r>
              <a:rPr lang="en-US" sz="2600" i="1" dirty="0">
                <a:cs typeface="Arial" charset="0"/>
              </a:rPr>
              <a:t> + </a:t>
            </a:r>
            <a:r>
              <a:rPr lang="en-US" sz="2600" i="1" dirty="0" err="1">
                <a:cs typeface="Arial" charset="0"/>
              </a:rPr>
              <a:t>t</a:t>
            </a:r>
            <a:r>
              <a:rPr lang="en-US" sz="2600" i="1" baseline="-25000" dirty="0" err="1">
                <a:cs typeface="Arial" charset="0"/>
              </a:rPr>
              <a:t>ALU</a:t>
            </a:r>
            <a:r>
              <a:rPr lang="en-US" sz="2600" i="1" dirty="0">
                <a:cs typeface="Arial" charset="0"/>
              </a:rPr>
              <a:t> + </a:t>
            </a:r>
            <a:r>
              <a:rPr lang="en-US" sz="2600" i="1" dirty="0" err="1">
                <a:cs typeface="Arial" charset="0"/>
              </a:rPr>
              <a:t>t</a:t>
            </a:r>
            <a:r>
              <a:rPr lang="en-US" sz="2600" i="1" baseline="-25000" dirty="0" err="1">
                <a:cs typeface="Arial" charset="0"/>
              </a:rPr>
              <a:t>RFsetup</a:t>
            </a:r>
            <a:endParaRPr lang="en-US" sz="2600" i="1" baseline="-25000" dirty="0">
              <a:cs typeface="Arial" charset="0"/>
            </a:endParaRPr>
          </a:p>
          <a:p>
            <a:endParaRPr lang="en-US" dirty="0"/>
          </a:p>
        </p:txBody>
      </p:sp>
    </p:spTree>
    <p:extLst>
      <p:ext uri="{BB962C8B-B14F-4D97-AF65-F5344CB8AC3E}">
        <p14:creationId xmlns:p14="http://schemas.microsoft.com/office/powerpoint/2010/main" val="1174436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4" name="Content Placeholder 3"/>
          <p:cNvSpPr>
            <a:spLocks noGrp="1"/>
          </p:cNvSpPr>
          <p:nvPr>
            <p:ph idx="1"/>
          </p:nvPr>
        </p:nvSpPr>
        <p:spPr>
          <a:xfrm>
            <a:off x="457200" y="5181600"/>
            <a:ext cx="8229600" cy="944563"/>
          </a:xfrm>
        </p:spPr>
        <p:txBody>
          <a:bodyPr>
            <a:normAutofit/>
          </a:bodyPr>
          <a:lstStyle/>
          <a:p>
            <a:pPr marL="0" indent="0">
              <a:lnSpc>
                <a:spcPct val="90000"/>
              </a:lnSpc>
              <a:buNone/>
            </a:pPr>
            <a:r>
              <a:rPr lang="en-US" i="1" dirty="0">
                <a:cs typeface="Arial" charset="0"/>
              </a:rPr>
              <a:t>	T</a:t>
            </a:r>
            <a:r>
              <a:rPr lang="en-US" i="1" baseline="-25000" dirty="0">
                <a:cs typeface="Arial" charset="0"/>
              </a:rPr>
              <a:t>c</a:t>
            </a:r>
            <a:r>
              <a:rPr lang="en-US" dirty="0">
                <a:cs typeface="Arial" charset="0"/>
              </a:rPr>
              <a:t> = </a:t>
            </a:r>
            <a:r>
              <a:rPr lang="en-US" i="1" dirty="0">
                <a:cs typeface="Arial" charset="0"/>
              </a:rPr>
              <a:t>?</a:t>
            </a:r>
            <a:endParaRPr lang="en-US" baseline="-25000" dirty="0">
              <a:cs typeface="Arial" charset="0"/>
            </a:endParaRPr>
          </a:p>
          <a:p>
            <a:endParaRPr lang="en-US" dirty="0"/>
          </a:p>
        </p:txBody>
      </p:sp>
      <p:graphicFrame>
        <p:nvGraphicFramePr>
          <p:cNvPr id="5" name="Group 6"/>
          <p:cNvGraphicFramePr>
            <a:graphicFrameLocks/>
          </p:cNvGraphicFramePr>
          <p:nvPr>
            <p:custDataLst>
              <p:tags r:id="rId1"/>
            </p:custDataLst>
          </p:nvPr>
        </p:nvGraphicFramePr>
        <p:xfrm>
          <a:off x="1524000" y="1446469"/>
          <a:ext cx="6248400" cy="3561398"/>
        </p:xfrm>
        <a:graphic>
          <a:graphicData uri="http://schemas.openxmlformats.org/drawingml/2006/table">
            <a:tbl>
              <a:tblPr/>
              <a:tblGrid>
                <a:gridCol w="22860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2082800">
                  <a:extLst>
                    <a:ext uri="{9D8B030D-6E8A-4147-A177-3AD203B41FA5}">
                      <a16:colId xmlns:a16="http://schemas.microsoft.com/office/drawing/2014/main" val="20002"/>
                    </a:ext>
                  </a:extLst>
                </a:gridCol>
              </a:tblGrid>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Element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Parameter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Delay (</a:t>
                      </a:r>
                      <a:r>
                        <a:rPr kumimoji="0" lang="en-US" sz="2800" b="1" i="0" u="none" strike="noStrike" cap="none" normalizeH="0" baseline="0" dirty="0" err="1">
                          <a:ln>
                            <a:noFill/>
                          </a:ln>
                          <a:solidFill>
                            <a:schemeClr val="bg1"/>
                          </a:solidFill>
                          <a:effectLst/>
                          <a:latin typeface="Times New Roman" pitchFamily="18" charset="0"/>
                          <a:cs typeface="Arial" charset="0"/>
                        </a:rPr>
                        <a:t>ps</a:t>
                      </a:r>
                      <a:r>
                        <a:rPr kumimoji="0" lang="en-US" sz="2800" b="1" i="0" u="none" strike="noStrike" cap="none" normalizeH="0" baseline="0" dirty="0">
                          <a:ln>
                            <a:noFill/>
                          </a:ln>
                          <a:solidFill>
                            <a:schemeClr val="bg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clock-to-Q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pcq</a:t>
                      </a:r>
                      <a:r>
                        <a:rPr kumimoji="0" lang="en-US" sz="2000" b="0" i="0" u="none" strike="noStrike" cap="none" normalizeH="0" baseline="-25000">
                          <a:ln>
                            <a:noFill/>
                          </a:ln>
                          <a:solidFill>
                            <a:schemeClr val="tx1"/>
                          </a:solidFill>
                          <a:effectLst/>
                          <a:latin typeface="Times New Roman" pitchFamily="18" charset="0"/>
                          <a:cs typeface="Arial" charset="0"/>
                        </a:rPr>
                        <a:t>_PC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setup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Multiplexer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mux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ALU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ALU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Memory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file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RF</a:t>
                      </a:r>
                      <a:r>
                        <a:rPr kumimoji="0" lang="en-US" sz="2000" b="0" i="0" u="none" strike="noStrike" cap="none" normalizeH="0" baseline="-25000">
                          <a:ln>
                            <a:noFill/>
                          </a:ln>
                          <a:solidFill>
                            <a:schemeClr val="tx1"/>
                          </a:solidFill>
                          <a:effectLst/>
                          <a:latin typeface="Times New Roman" pitchFamily="18" charset="0"/>
                          <a:cs typeface="Arial"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file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RF</a:t>
                      </a:r>
                      <a:r>
                        <a:rPr kumimoji="0" lang="en-US" sz="2000" b="0" i="0" u="none" strike="noStrike" cap="none" normalizeH="0" baseline="-25000">
                          <a:ln>
                            <a:noFill/>
                          </a:ln>
                          <a:solidFill>
                            <a:schemeClr val="tx1"/>
                          </a:solidFill>
                          <a:effectLst/>
                          <a:latin typeface="Times New Roman" pitchFamily="18" charset="0"/>
                          <a:cs typeface="Arial" charset="0"/>
                        </a:rPr>
                        <a:t>setup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46327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4" name="Content Placeholder 3"/>
          <p:cNvSpPr>
            <a:spLocks noGrp="1"/>
          </p:cNvSpPr>
          <p:nvPr>
            <p:ph idx="1"/>
          </p:nvPr>
        </p:nvSpPr>
        <p:spPr>
          <a:xfrm>
            <a:off x="457200" y="5181600"/>
            <a:ext cx="8229600" cy="944563"/>
          </a:xfrm>
        </p:spPr>
        <p:txBody>
          <a:bodyPr>
            <a:normAutofit fontScale="70000" lnSpcReduction="20000"/>
          </a:bodyPr>
          <a:lstStyle/>
          <a:p>
            <a:pPr marL="0" indent="0">
              <a:lnSpc>
                <a:spcPct val="90000"/>
              </a:lnSpc>
              <a:buNone/>
            </a:pPr>
            <a:r>
              <a:rPr lang="en-US" i="1" dirty="0">
                <a:cs typeface="Arial" charset="0"/>
              </a:rPr>
              <a:t>	T</a:t>
            </a:r>
            <a:r>
              <a:rPr lang="en-US" i="1" baseline="-25000" dirty="0">
                <a:cs typeface="Arial" charset="0"/>
              </a:rPr>
              <a:t>c</a:t>
            </a:r>
            <a:r>
              <a:rPr lang="en-US" dirty="0">
                <a:cs typeface="Arial" charset="0"/>
              </a:rPr>
              <a:t> = </a:t>
            </a:r>
            <a:r>
              <a:rPr lang="en-US" i="1" dirty="0" err="1">
                <a:cs typeface="Arial" charset="0"/>
              </a:rPr>
              <a:t>t</a:t>
            </a:r>
            <a:r>
              <a:rPr lang="en-US" i="1" baseline="-25000" dirty="0" err="1">
                <a:cs typeface="Arial" charset="0"/>
              </a:rPr>
              <a:t>pcq_PC</a:t>
            </a:r>
            <a:r>
              <a:rPr lang="en-US" i="1" dirty="0">
                <a:cs typeface="Arial" charset="0"/>
              </a:rPr>
              <a:t> + 2t</a:t>
            </a:r>
            <a:r>
              <a:rPr lang="en-US" i="1" baseline="-25000" dirty="0">
                <a:cs typeface="Arial" charset="0"/>
              </a:rPr>
              <a:t>mem</a:t>
            </a:r>
            <a:r>
              <a:rPr lang="en-US" i="1" dirty="0">
                <a:cs typeface="Arial" charset="0"/>
              </a:rPr>
              <a:t> + </a:t>
            </a:r>
            <a:r>
              <a:rPr lang="en-US" i="1" dirty="0" err="1">
                <a:cs typeface="Arial" charset="0"/>
              </a:rPr>
              <a:t>t</a:t>
            </a:r>
            <a:r>
              <a:rPr lang="en-US" i="1" baseline="-25000" dirty="0" err="1">
                <a:cs typeface="Arial" charset="0"/>
              </a:rPr>
              <a:t>RFread</a:t>
            </a:r>
            <a:r>
              <a:rPr lang="en-US" i="1" dirty="0">
                <a:cs typeface="Arial" charset="0"/>
              </a:rPr>
              <a:t> + </a:t>
            </a:r>
            <a:r>
              <a:rPr lang="en-US" i="1" dirty="0" err="1">
                <a:cs typeface="Arial" charset="0"/>
              </a:rPr>
              <a:t>t</a:t>
            </a:r>
            <a:r>
              <a:rPr lang="en-US" i="1" baseline="-25000" dirty="0" err="1">
                <a:cs typeface="Arial" charset="0"/>
              </a:rPr>
              <a:t>mux</a:t>
            </a:r>
            <a:r>
              <a:rPr lang="en-US" i="1" dirty="0">
                <a:cs typeface="Arial" charset="0"/>
              </a:rPr>
              <a:t> + </a:t>
            </a:r>
            <a:r>
              <a:rPr lang="en-US" i="1" dirty="0" err="1">
                <a:cs typeface="Arial" charset="0"/>
              </a:rPr>
              <a:t>t</a:t>
            </a:r>
            <a:r>
              <a:rPr lang="en-US" i="1" baseline="-25000" dirty="0" err="1">
                <a:cs typeface="Arial" charset="0"/>
              </a:rPr>
              <a:t>ALU</a:t>
            </a:r>
            <a:r>
              <a:rPr lang="en-US" i="1" dirty="0">
                <a:cs typeface="Arial" charset="0"/>
              </a:rPr>
              <a:t> + </a:t>
            </a:r>
            <a:r>
              <a:rPr lang="en-US" i="1" dirty="0" err="1">
                <a:cs typeface="Arial" charset="0"/>
              </a:rPr>
              <a:t>t</a:t>
            </a:r>
            <a:r>
              <a:rPr lang="en-US" i="1" baseline="-25000" dirty="0" err="1">
                <a:cs typeface="Arial" charset="0"/>
              </a:rPr>
              <a:t>RFsetup</a:t>
            </a:r>
            <a:endParaRPr lang="en-US" i="1" baseline="-25000" dirty="0">
              <a:cs typeface="Arial" charset="0"/>
            </a:endParaRPr>
          </a:p>
          <a:p>
            <a:pPr marL="0" indent="0">
              <a:lnSpc>
                <a:spcPct val="90000"/>
              </a:lnSpc>
              <a:buNone/>
            </a:pPr>
            <a:r>
              <a:rPr lang="en-US" dirty="0">
                <a:cs typeface="Arial" charset="0"/>
              </a:rPr>
              <a:t>	    = [30 + 2(250) + 150 + 25 + 200 + 20] </a:t>
            </a:r>
            <a:r>
              <a:rPr lang="en-US" dirty="0" err="1">
                <a:cs typeface="Arial" charset="0"/>
              </a:rPr>
              <a:t>ps</a:t>
            </a:r>
            <a:endParaRPr lang="en-US" baseline="-25000" dirty="0">
              <a:cs typeface="Arial" charset="0"/>
            </a:endParaRPr>
          </a:p>
          <a:p>
            <a:pPr marL="0" indent="0">
              <a:lnSpc>
                <a:spcPct val="90000"/>
              </a:lnSpc>
              <a:buNone/>
            </a:pPr>
            <a:r>
              <a:rPr lang="en-US" dirty="0">
                <a:cs typeface="Arial" charset="0"/>
              </a:rPr>
              <a:t>	    = 925 </a:t>
            </a:r>
            <a:r>
              <a:rPr lang="en-US" dirty="0" err="1">
                <a:cs typeface="Arial" charset="0"/>
              </a:rPr>
              <a:t>ps</a:t>
            </a:r>
            <a:endParaRPr lang="en-US" baseline="-25000" dirty="0">
              <a:cs typeface="Arial" charset="0"/>
            </a:endParaRPr>
          </a:p>
          <a:p>
            <a:endParaRPr lang="en-US" dirty="0"/>
          </a:p>
        </p:txBody>
      </p:sp>
      <p:graphicFrame>
        <p:nvGraphicFramePr>
          <p:cNvPr id="5" name="Group 6"/>
          <p:cNvGraphicFramePr>
            <a:graphicFrameLocks/>
          </p:cNvGraphicFramePr>
          <p:nvPr>
            <p:custDataLst>
              <p:tags r:id="rId1"/>
            </p:custDataLst>
          </p:nvPr>
        </p:nvGraphicFramePr>
        <p:xfrm>
          <a:off x="1524000" y="1446469"/>
          <a:ext cx="6248400" cy="3561398"/>
        </p:xfrm>
        <a:graphic>
          <a:graphicData uri="http://schemas.openxmlformats.org/drawingml/2006/table">
            <a:tbl>
              <a:tblPr/>
              <a:tblGrid>
                <a:gridCol w="22860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2082800">
                  <a:extLst>
                    <a:ext uri="{9D8B030D-6E8A-4147-A177-3AD203B41FA5}">
                      <a16:colId xmlns:a16="http://schemas.microsoft.com/office/drawing/2014/main" val="20002"/>
                    </a:ext>
                  </a:extLst>
                </a:gridCol>
              </a:tblGrid>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Element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Parameter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Delay (</a:t>
                      </a:r>
                      <a:r>
                        <a:rPr kumimoji="0" lang="en-US" sz="2800" b="1" i="0" u="none" strike="noStrike" cap="none" normalizeH="0" baseline="0" dirty="0" err="1">
                          <a:ln>
                            <a:noFill/>
                          </a:ln>
                          <a:solidFill>
                            <a:schemeClr val="bg1"/>
                          </a:solidFill>
                          <a:effectLst/>
                          <a:latin typeface="Times New Roman" pitchFamily="18" charset="0"/>
                          <a:cs typeface="Arial" charset="0"/>
                        </a:rPr>
                        <a:t>ps</a:t>
                      </a:r>
                      <a:r>
                        <a:rPr kumimoji="0" lang="en-US" sz="2800" b="1" i="0" u="none" strike="noStrike" cap="none" normalizeH="0" baseline="0" dirty="0">
                          <a:ln>
                            <a:noFill/>
                          </a:ln>
                          <a:solidFill>
                            <a:schemeClr val="bg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clock-to-Q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pcq</a:t>
                      </a:r>
                      <a:r>
                        <a:rPr kumimoji="0" lang="en-US" sz="2000" b="0" i="0" u="none" strike="noStrike" cap="none" normalizeH="0" baseline="-25000">
                          <a:ln>
                            <a:noFill/>
                          </a:ln>
                          <a:solidFill>
                            <a:schemeClr val="tx1"/>
                          </a:solidFill>
                          <a:effectLst/>
                          <a:latin typeface="Times New Roman" pitchFamily="18" charset="0"/>
                          <a:cs typeface="Arial" charset="0"/>
                        </a:rPr>
                        <a:t>_PC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setup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Multiplexer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mux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ALU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ALU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Memory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0" u="none" strike="noStrike" cap="none" normalizeH="0" baseline="-25000">
                          <a:ln>
                            <a:noFill/>
                          </a:ln>
                          <a:solidFill>
                            <a:schemeClr val="tx1"/>
                          </a:solidFill>
                          <a:effectLst/>
                          <a:latin typeface="Times New Roman" pitchFamily="18" charset="0"/>
                          <a:cs typeface="Arial" charset="0"/>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file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RF</a:t>
                      </a:r>
                      <a:r>
                        <a:rPr kumimoji="0" lang="en-US" sz="2000" b="0" i="0" u="none" strike="noStrike" cap="none" normalizeH="0" baseline="-25000">
                          <a:ln>
                            <a:noFill/>
                          </a:ln>
                          <a:solidFill>
                            <a:schemeClr val="tx1"/>
                          </a:solidFill>
                          <a:effectLst/>
                          <a:latin typeface="Times New Roman" pitchFamily="18" charset="0"/>
                          <a:cs typeface="Arial"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150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Register file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a:ln>
                            <a:noFill/>
                          </a:ln>
                          <a:solidFill>
                            <a:schemeClr val="tx1"/>
                          </a:solidFill>
                          <a:effectLst/>
                          <a:latin typeface="Times New Roman" pitchFamily="18" charset="0"/>
                          <a:cs typeface="Arial" charset="0"/>
                        </a:rPr>
                        <a:t>t</a:t>
                      </a:r>
                      <a:r>
                        <a:rPr kumimoji="0" lang="en-US" sz="2000" b="0" i="1" u="none" strike="noStrike" cap="none" normalizeH="0" baseline="-25000">
                          <a:ln>
                            <a:noFill/>
                          </a:ln>
                          <a:solidFill>
                            <a:schemeClr val="tx1"/>
                          </a:solidFill>
                          <a:effectLst/>
                          <a:latin typeface="Times New Roman" pitchFamily="18" charset="0"/>
                          <a:cs typeface="Arial" charset="0"/>
                        </a:rPr>
                        <a:t>RF</a:t>
                      </a:r>
                      <a:r>
                        <a:rPr kumimoji="0" lang="en-US" sz="2000" b="0" i="0" u="none" strike="noStrike" cap="none" normalizeH="0" baseline="-25000">
                          <a:ln>
                            <a:noFill/>
                          </a:ln>
                          <a:solidFill>
                            <a:schemeClr val="tx1"/>
                          </a:solidFill>
                          <a:effectLst/>
                          <a:latin typeface="Times New Roman" pitchFamily="18" charset="0"/>
                          <a:cs typeface="Arial" charset="0"/>
                        </a:rPr>
                        <a:t>setup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5277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lstStyle/>
          <a:p>
            <a:pPr>
              <a:lnSpc>
                <a:spcPct val="90000"/>
              </a:lnSpc>
            </a:pPr>
            <a:r>
              <a:rPr lang="en-US" dirty="0">
                <a:cs typeface="Arial" charset="0"/>
              </a:rPr>
              <a:t>Program with 100 billion instructions:</a:t>
            </a:r>
          </a:p>
          <a:p>
            <a:pPr>
              <a:lnSpc>
                <a:spcPct val="90000"/>
              </a:lnSpc>
            </a:pPr>
            <a:endParaRPr lang="en-US" i="1" dirty="0">
              <a:cs typeface="Arial" charset="0"/>
            </a:endParaRPr>
          </a:p>
          <a:p>
            <a:r>
              <a:rPr lang="en-US" b="1" dirty="0">
                <a:cs typeface="Arial" charset="0"/>
              </a:rPr>
              <a:t>Execution Time</a:t>
            </a:r>
            <a:r>
              <a:rPr lang="en-US" dirty="0">
                <a:cs typeface="Arial" charset="0"/>
              </a:rPr>
              <a:t> </a:t>
            </a:r>
            <a:br>
              <a:rPr lang="en-US" dirty="0">
                <a:cs typeface="Arial" charset="0"/>
              </a:rPr>
            </a:br>
            <a:r>
              <a:rPr lang="en-US" dirty="0">
                <a:cs typeface="Arial" charset="0"/>
              </a:rPr>
              <a:t>= # instructions x CPI x </a:t>
            </a:r>
            <a:r>
              <a:rPr lang="en-US" i="1" dirty="0">
                <a:cs typeface="Arial" charset="0"/>
              </a:rPr>
              <a:t>T</a:t>
            </a:r>
            <a:r>
              <a:rPr lang="en-US" i="1" baseline="-25000" dirty="0">
                <a:cs typeface="Arial" charset="0"/>
              </a:rPr>
              <a:t>C</a:t>
            </a:r>
            <a:br>
              <a:rPr lang="en-US" i="1" baseline="-25000" dirty="0">
                <a:cs typeface="Arial" charset="0"/>
              </a:rPr>
            </a:br>
            <a:r>
              <a:rPr lang="en-US" dirty="0">
                <a:cs typeface="Arial" charset="0"/>
              </a:rPr>
              <a:t>= (100 </a:t>
            </a:r>
            <a:r>
              <a:rPr lang="en-US" dirty="0"/>
              <a:t>× 10</a:t>
            </a:r>
            <a:r>
              <a:rPr lang="en-US" baseline="30000" dirty="0"/>
              <a:t>9</a:t>
            </a:r>
            <a:r>
              <a:rPr lang="en-US" dirty="0">
                <a:cs typeface="Arial" charset="0"/>
              </a:rPr>
              <a:t>)(1)(925  </a:t>
            </a:r>
            <a:r>
              <a:rPr lang="en-US" dirty="0"/>
              <a:t>× 10</a:t>
            </a:r>
            <a:r>
              <a:rPr lang="en-US" baseline="30000" dirty="0"/>
              <a:t>-12 </a:t>
            </a:r>
            <a:r>
              <a:rPr lang="en-US" dirty="0">
                <a:cs typeface="Arial" charset="0"/>
              </a:rPr>
              <a:t>s)</a:t>
            </a:r>
            <a:br>
              <a:rPr lang="en-US" dirty="0">
                <a:cs typeface="Arial" charset="0"/>
              </a:rPr>
            </a:br>
            <a:r>
              <a:rPr lang="en-US" dirty="0">
                <a:cs typeface="Arial" charset="0"/>
              </a:rPr>
              <a:t>= </a:t>
            </a:r>
            <a:r>
              <a:rPr lang="en-US" b="1" dirty="0">
                <a:cs typeface="Arial" charset="0"/>
              </a:rPr>
              <a:t>92.5 seconds</a:t>
            </a:r>
            <a:endParaRPr lang="en-US" dirty="0"/>
          </a:p>
        </p:txBody>
      </p:sp>
    </p:spTree>
    <p:extLst>
      <p:ext uri="{BB962C8B-B14F-4D97-AF65-F5344CB8AC3E}">
        <p14:creationId xmlns:p14="http://schemas.microsoft.com/office/powerpoint/2010/main" val="3840497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MIPS Processor</a:t>
            </a:r>
          </a:p>
        </p:txBody>
      </p:sp>
      <p:sp>
        <p:nvSpPr>
          <p:cNvPr id="3" name="Content Placeholder 2"/>
          <p:cNvSpPr>
            <a:spLocks noGrp="1"/>
          </p:cNvSpPr>
          <p:nvPr>
            <p:ph idx="1"/>
          </p:nvPr>
        </p:nvSpPr>
        <p:spPr/>
        <p:txBody>
          <a:bodyPr/>
          <a:lstStyle/>
          <a:p>
            <a:pPr>
              <a:lnSpc>
                <a:spcPct val="90000"/>
              </a:lnSpc>
              <a:buFontTx/>
              <a:buChar char="•"/>
            </a:pPr>
            <a:r>
              <a:rPr lang="en-US" dirty="0">
                <a:cs typeface="Arial" charset="0"/>
              </a:rPr>
              <a:t>Temporal parallelism</a:t>
            </a:r>
          </a:p>
          <a:p>
            <a:pPr>
              <a:lnSpc>
                <a:spcPct val="90000"/>
              </a:lnSpc>
              <a:buFontTx/>
              <a:buChar char="•"/>
            </a:pPr>
            <a:r>
              <a:rPr lang="en-US" dirty="0">
                <a:cs typeface="Arial" charset="0"/>
              </a:rPr>
              <a:t>Divide single-cycle processor into 5 stages:</a:t>
            </a:r>
          </a:p>
          <a:p>
            <a:pPr lvl="1">
              <a:lnSpc>
                <a:spcPct val="90000"/>
              </a:lnSpc>
              <a:buFontTx/>
              <a:buChar char="–"/>
            </a:pPr>
            <a:r>
              <a:rPr lang="en-US" sz="2600" dirty="0">
                <a:cs typeface="Arial" charset="0"/>
              </a:rPr>
              <a:t>Fetch</a:t>
            </a:r>
          </a:p>
          <a:p>
            <a:pPr lvl="1">
              <a:lnSpc>
                <a:spcPct val="90000"/>
              </a:lnSpc>
              <a:buFontTx/>
              <a:buChar char="–"/>
            </a:pPr>
            <a:r>
              <a:rPr lang="en-US" sz="2600" dirty="0">
                <a:cs typeface="Arial" charset="0"/>
              </a:rPr>
              <a:t>Decode</a:t>
            </a:r>
          </a:p>
          <a:p>
            <a:pPr lvl="1">
              <a:lnSpc>
                <a:spcPct val="90000"/>
              </a:lnSpc>
              <a:buFontTx/>
              <a:buChar char="–"/>
            </a:pPr>
            <a:r>
              <a:rPr lang="en-US" sz="2600" dirty="0">
                <a:cs typeface="Arial" charset="0"/>
              </a:rPr>
              <a:t>Execute</a:t>
            </a:r>
          </a:p>
          <a:p>
            <a:pPr lvl="1">
              <a:lnSpc>
                <a:spcPct val="90000"/>
              </a:lnSpc>
              <a:buFontTx/>
              <a:buChar char="–"/>
            </a:pPr>
            <a:r>
              <a:rPr lang="en-US" sz="2600" dirty="0">
                <a:cs typeface="Arial" charset="0"/>
              </a:rPr>
              <a:t>Memory</a:t>
            </a:r>
          </a:p>
          <a:p>
            <a:pPr lvl="1">
              <a:lnSpc>
                <a:spcPct val="90000"/>
              </a:lnSpc>
              <a:buFontTx/>
              <a:buChar char="–"/>
            </a:pPr>
            <a:r>
              <a:rPr lang="en-US" sz="2600" dirty="0" err="1">
                <a:cs typeface="Arial" charset="0"/>
              </a:rPr>
              <a:t>Writeback</a:t>
            </a:r>
            <a:endParaRPr lang="en-US" sz="2600" dirty="0">
              <a:cs typeface="Arial" charset="0"/>
            </a:endParaRPr>
          </a:p>
          <a:p>
            <a:pPr>
              <a:lnSpc>
                <a:spcPct val="90000"/>
              </a:lnSpc>
              <a:buFontTx/>
              <a:buChar char="•"/>
            </a:pPr>
            <a:r>
              <a:rPr lang="en-US" dirty="0">
                <a:cs typeface="Arial" charset="0"/>
              </a:rPr>
              <a:t>Add pipeline registers between stages</a:t>
            </a:r>
          </a:p>
          <a:p>
            <a:endParaRPr lang="en-US" dirty="0"/>
          </a:p>
        </p:txBody>
      </p:sp>
    </p:spTree>
    <p:extLst>
      <p:ext uri="{BB962C8B-B14F-4D97-AF65-F5344CB8AC3E}">
        <p14:creationId xmlns:p14="http://schemas.microsoft.com/office/powerpoint/2010/main" val="1836930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Single-Cycle vs. Pipelined</a:t>
            </a:r>
          </a:p>
        </p:txBody>
      </p:sp>
      <p:graphicFrame>
        <p:nvGraphicFramePr>
          <p:cNvPr id="4" name="Object 6"/>
          <p:cNvGraphicFramePr>
            <a:graphicFrameLocks noGrp="1" noChangeAspect="1"/>
          </p:cNvGraphicFramePr>
          <p:nvPr>
            <p:ph idx="4294967295"/>
            <p:custDataLst>
              <p:tags r:id="rId2"/>
            </p:custDataLst>
          </p:nvPr>
        </p:nvGraphicFramePr>
        <p:xfrm>
          <a:off x="409840" y="1417637"/>
          <a:ext cx="8324320" cy="4645025"/>
        </p:xfrm>
        <a:graphic>
          <a:graphicData uri="http://schemas.openxmlformats.org/presentationml/2006/ole">
            <mc:AlternateContent xmlns:mc="http://schemas.openxmlformats.org/markup-compatibility/2006">
              <mc:Choice xmlns:v="urn:schemas-microsoft-com:vml" Requires="v">
                <p:oleObj spid="_x0000_s26627" name="VISIO" r:id="rId4" imgW="4961520" imgH="2768400" progId="Visio.Drawing.6">
                  <p:embed/>
                </p:oleObj>
              </mc:Choice>
              <mc:Fallback>
                <p:oleObj name="VISIO" r:id="rId4" imgW="4961520" imgH="2768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40" y="1417637"/>
                        <a:ext cx="8324320" cy="4645025"/>
                      </a:xfrm>
                      <a:prstGeom prst="rect">
                        <a:avLst/>
                      </a:prstGeom>
                    </p:spPr>
                  </p:pic>
                </p:oleObj>
              </mc:Fallback>
            </mc:AlternateContent>
          </a:graphicData>
        </a:graphic>
      </p:graphicFrame>
    </p:spTree>
    <p:extLst>
      <p:ext uri="{BB962C8B-B14F-4D97-AF65-F5344CB8AC3E}">
        <p14:creationId xmlns:p14="http://schemas.microsoft.com/office/powerpoint/2010/main" val="3516612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Processor Abstraction</a:t>
            </a:r>
          </a:p>
        </p:txBody>
      </p:sp>
      <p:graphicFrame>
        <p:nvGraphicFramePr>
          <p:cNvPr id="4" name="Object 5"/>
          <p:cNvGraphicFramePr>
            <a:graphicFrameLocks noGrp="1" noChangeAspect="1"/>
          </p:cNvGraphicFramePr>
          <p:nvPr>
            <p:ph idx="4294967295"/>
            <p:custDataLst>
              <p:tags r:id="rId2"/>
            </p:custDataLst>
          </p:nvPr>
        </p:nvGraphicFramePr>
        <p:xfrm>
          <a:off x="533400" y="1712912"/>
          <a:ext cx="8077200" cy="3468688"/>
        </p:xfrm>
        <a:graphic>
          <a:graphicData uri="http://schemas.openxmlformats.org/presentationml/2006/ole">
            <mc:AlternateContent xmlns:mc="http://schemas.openxmlformats.org/markup-compatibility/2006">
              <mc:Choice xmlns:v="urn:schemas-microsoft-com:vml" Requires="v">
                <p:oleObj spid="_x0000_s27651" name="VISIO" r:id="rId4" imgW="5682960" imgH="2439720" progId="Visio.Drawing.6">
                  <p:embed/>
                </p:oleObj>
              </mc:Choice>
              <mc:Fallback>
                <p:oleObj name="VISIO" r:id="rId4" imgW="5682960" imgH="2439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12912"/>
                        <a:ext cx="8077200" cy="34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4070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Single-Cycle &amp; Pipelined </a:t>
            </a:r>
            <a:r>
              <a:rPr lang="en-US" dirty="0" err="1"/>
              <a:t>Datapath</a:t>
            </a:r>
            <a:endParaRPr lang="en-US" dirty="0"/>
          </a:p>
        </p:txBody>
      </p:sp>
      <p:graphicFrame>
        <p:nvGraphicFramePr>
          <p:cNvPr id="4" name="Object 5"/>
          <p:cNvGraphicFramePr>
            <a:graphicFrameLocks noGrp="1" noChangeAspect="1"/>
          </p:cNvGraphicFramePr>
          <p:nvPr>
            <p:ph idx="4294967295"/>
            <p:custDataLst>
              <p:tags r:id="rId2"/>
            </p:custDataLst>
          </p:nvPr>
        </p:nvGraphicFramePr>
        <p:xfrm>
          <a:off x="1295400" y="1371600"/>
          <a:ext cx="6400800" cy="5005696"/>
        </p:xfrm>
        <a:graphic>
          <a:graphicData uri="http://schemas.openxmlformats.org/presentationml/2006/ole">
            <mc:AlternateContent xmlns:mc="http://schemas.openxmlformats.org/markup-compatibility/2006">
              <mc:Choice xmlns:v="urn:schemas-microsoft-com:vml" Requires="v">
                <p:oleObj spid="_x0000_s28675" name="VISIO" r:id="rId4" imgW="5572080" imgH="4357800" progId="Visio.Drawing.6">
                  <p:embed/>
                </p:oleObj>
              </mc:Choice>
              <mc:Fallback>
                <p:oleObj name="VISIO" r:id="rId4" imgW="5572080" imgH="43578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371600"/>
                        <a:ext cx="6400800" cy="50056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0712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Processor Performance</a:t>
            </a:r>
          </a:p>
        </p:txBody>
      </p:sp>
      <p:sp>
        <p:nvSpPr>
          <p:cNvPr id="3" name="Content Placeholder 2"/>
          <p:cNvSpPr>
            <a:spLocks noGrp="1"/>
          </p:cNvSpPr>
          <p:nvPr>
            <p:ph idx="1"/>
          </p:nvPr>
        </p:nvSpPr>
        <p:spPr/>
        <p:txBody>
          <a:bodyPr>
            <a:normAutofit fontScale="92500" lnSpcReduction="20000"/>
          </a:bodyPr>
          <a:lstStyle/>
          <a:p>
            <a:pPr>
              <a:lnSpc>
                <a:spcPct val="90000"/>
              </a:lnSpc>
            </a:pPr>
            <a:r>
              <a:rPr lang="en-US" sz="3500" dirty="0"/>
              <a:t>Program execution time</a:t>
            </a:r>
          </a:p>
          <a:p>
            <a:pPr>
              <a:lnSpc>
                <a:spcPct val="90000"/>
              </a:lnSpc>
              <a:buFontTx/>
              <a:buNone/>
            </a:pPr>
            <a:endParaRPr lang="en-US" sz="1400" dirty="0"/>
          </a:p>
          <a:p>
            <a:pPr>
              <a:lnSpc>
                <a:spcPct val="90000"/>
              </a:lnSpc>
              <a:buFontTx/>
              <a:buNone/>
            </a:pPr>
            <a:r>
              <a:rPr lang="en-US" sz="2400" b="1" dirty="0">
                <a:solidFill>
                  <a:schemeClr val="accent1"/>
                </a:solidFill>
              </a:rPr>
              <a:t>Execution Time = (#instructions)(cycles/instruction)(seconds/cycle)</a:t>
            </a:r>
          </a:p>
          <a:p>
            <a:pPr>
              <a:lnSpc>
                <a:spcPct val="90000"/>
              </a:lnSpc>
              <a:buFontTx/>
              <a:buNone/>
            </a:pPr>
            <a:endParaRPr lang="en-US" sz="1400" b="1" dirty="0">
              <a:solidFill>
                <a:schemeClr val="accent2"/>
              </a:solidFill>
            </a:endParaRPr>
          </a:p>
          <a:p>
            <a:pPr>
              <a:lnSpc>
                <a:spcPct val="90000"/>
              </a:lnSpc>
            </a:pPr>
            <a:r>
              <a:rPr lang="en-US" sz="3500" dirty="0"/>
              <a:t>Definitions:</a:t>
            </a:r>
          </a:p>
          <a:p>
            <a:pPr lvl="1">
              <a:lnSpc>
                <a:spcPct val="90000"/>
              </a:lnSpc>
            </a:pPr>
            <a:r>
              <a:rPr lang="en-US" dirty="0"/>
              <a:t>CPI: Cycles/instruction</a:t>
            </a:r>
          </a:p>
          <a:p>
            <a:pPr lvl="1">
              <a:lnSpc>
                <a:spcPct val="90000"/>
              </a:lnSpc>
            </a:pPr>
            <a:r>
              <a:rPr lang="en-US" dirty="0"/>
              <a:t>clock period: seconds/cycle</a:t>
            </a:r>
          </a:p>
          <a:p>
            <a:pPr lvl="1">
              <a:lnSpc>
                <a:spcPct val="90000"/>
              </a:lnSpc>
            </a:pPr>
            <a:r>
              <a:rPr lang="en-US" dirty="0"/>
              <a:t>IPC: instructions/cycle = IPC</a:t>
            </a:r>
          </a:p>
          <a:p>
            <a:pPr>
              <a:lnSpc>
                <a:spcPct val="90000"/>
              </a:lnSpc>
            </a:pPr>
            <a:r>
              <a:rPr lang="en-US" sz="3500" dirty="0"/>
              <a:t>Challenge is to satisfy constraints of:</a:t>
            </a:r>
          </a:p>
          <a:p>
            <a:pPr lvl="1">
              <a:lnSpc>
                <a:spcPct val="90000"/>
              </a:lnSpc>
            </a:pPr>
            <a:r>
              <a:rPr lang="en-US" dirty="0"/>
              <a:t>Cost</a:t>
            </a:r>
          </a:p>
          <a:p>
            <a:pPr lvl="1">
              <a:lnSpc>
                <a:spcPct val="90000"/>
              </a:lnSpc>
            </a:pPr>
            <a:r>
              <a:rPr lang="en-US" dirty="0"/>
              <a:t>Power</a:t>
            </a:r>
          </a:p>
          <a:p>
            <a:pPr lvl="1">
              <a:lnSpc>
                <a:spcPct val="90000"/>
              </a:lnSpc>
            </a:pPr>
            <a:r>
              <a:rPr lang="en-US" dirty="0"/>
              <a:t>Performance</a:t>
            </a:r>
          </a:p>
          <a:p>
            <a:endParaRPr lang="en-US" dirty="0"/>
          </a:p>
        </p:txBody>
      </p:sp>
    </p:spTree>
    <p:extLst>
      <p:ext uri="{BB962C8B-B14F-4D97-AF65-F5344CB8AC3E}">
        <p14:creationId xmlns:p14="http://schemas.microsoft.com/office/powerpoint/2010/main" val="4082400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Corrected Pipelined </a:t>
            </a:r>
            <a:r>
              <a:rPr lang="en-US" dirty="0" err="1"/>
              <a:t>Datapath</a:t>
            </a:r>
            <a:endParaRPr lang="en-US" dirty="0"/>
          </a:p>
        </p:txBody>
      </p:sp>
      <p:graphicFrame>
        <p:nvGraphicFramePr>
          <p:cNvPr id="4" name="Object 5"/>
          <p:cNvGraphicFramePr>
            <a:graphicFrameLocks noGrp="1" noChangeAspect="1"/>
          </p:cNvGraphicFramePr>
          <p:nvPr>
            <p:ph idx="4294967295"/>
            <p:custDataLst>
              <p:tags r:id="rId2"/>
            </p:custDataLst>
          </p:nvPr>
        </p:nvGraphicFramePr>
        <p:xfrm>
          <a:off x="381000" y="1500187"/>
          <a:ext cx="8458200" cy="3605213"/>
        </p:xfrm>
        <a:graphic>
          <a:graphicData uri="http://schemas.openxmlformats.org/presentationml/2006/ole">
            <mc:AlternateContent xmlns:mc="http://schemas.openxmlformats.org/markup-compatibility/2006">
              <mc:Choice xmlns:v="urn:schemas-microsoft-com:vml" Requires="v">
                <p:oleObj spid="_x0000_s29699" name="VISIO" r:id="rId5" imgW="5530320" imgH="2357280" progId="Visio.Drawing.6">
                  <p:embed/>
                </p:oleObj>
              </mc:Choice>
              <mc:Fallback>
                <p:oleObj name="VISIO" r:id="rId5" imgW="5530320" imgH="235728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500187"/>
                        <a:ext cx="8458200" cy="3605213"/>
                      </a:xfrm>
                      <a:prstGeom prst="rect">
                        <a:avLst/>
                      </a:prstGeom>
                    </p:spPr>
                  </p:pic>
                </p:oleObj>
              </mc:Fallback>
            </mc:AlternateContent>
          </a:graphicData>
        </a:graphic>
      </p:graphicFrame>
      <p:sp>
        <p:nvSpPr>
          <p:cNvPr id="5" name="Rectangle 7"/>
          <p:cNvSpPr>
            <a:spLocks noChangeArrowheads="1"/>
          </p:cNvSpPr>
          <p:nvPr>
            <p:custDataLst>
              <p:tags r:id="rId3"/>
            </p:custDataLst>
          </p:nvPr>
        </p:nvSpPr>
        <p:spPr bwMode="auto">
          <a:xfrm>
            <a:off x="762000" y="5448300"/>
            <a:ext cx="8001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pPr>
            <a:r>
              <a:rPr lang="en-US" sz="3000" b="1" i="1" dirty="0" err="1">
                <a:latin typeface="Times New Roman" pitchFamily="18" charset="0"/>
                <a:cs typeface="Arial" charset="0"/>
              </a:rPr>
              <a:t>WriteReg</a:t>
            </a:r>
            <a:r>
              <a:rPr lang="en-US" sz="3000" b="1" dirty="0">
                <a:latin typeface="Times New Roman" pitchFamily="18" charset="0"/>
                <a:cs typeface="Arial" charset="0"/>
              </a:rPr>
              <a:t> must arrive at same time as </a:t>
            </a:r>
            <a:r>
              <a:rPr lang="en-US" sz="3000" b="1" i="1" dirty="0">
                <a:latin typeface="Times New Roman" pitchFamily="18" charset="0"/>
                <a:cs typeface="Arial" charset="0"/>
              </a:rPr>
              <a:t>Result</a:t>
            </a:r>
          </a:p>
        </p:txBody>
      </p:sp>
    </p:spTree>
    <p:extLst>
      <p:ext uri="{BB962C8B-B14F-4D97-AF65-F5344CB8AC3E}">
        <p14:creationId xmlns:p14="http://schemas.microsoft.com/office/powerpoint/2010/main" val="170903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Processor Control</a:t>
            </a:r>
          </a:p>
        </p:txBody>
      </p:sp>
      <p:graphicFrame>
        <p:nvGraphicFramePr>
          <p:cNvPr id="4" name="Object 5"/>
          <p:cNvGraphicFramePr>
            <a:graphicFrameLocks noGrp="1" noChangeAspect="1"/>
          </p:cNvGraphicFramePr>
          <p:nvPr>
            <p:ph idx="4294967295"/>
            <p:custDataLst>
              <p:tags r:id="rId2"/>
            </p:custDataLst>
          </p:nvPr>
        </p:nvGraphicFramePr>
        <p:xfrm>
          <a:off x="228600" y="1295400"/>
          <a:ext cx="8077200" cy="4490840"/>
        </p:xfrm>
        <a:graphic>
          <a:graphicData uri="http://schemas.openxmlformats.org/presentationml/2006/ole">
            <mc:AlternateContent xmlns:mc="http://schemas.openxmlformats.org/markup-compatibility/2006">
              <mc:Choice xmlns:v="urn:schemas-microsoft-com:vml" Requires="v">
                <p:oleObj spid="_x0000_s30723" name="VISIO" r:id="rId5" imgW="5530320" imgH="3074760" progId="Visio.Drawing.6">
                  <p:embed/>
                </p:oleObj>
              </mc:Choice>
              <mc:Fallback>
                <p:oleObj name="VISIO" r:id="rId5" imgW="5530320" imgH="30747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295400"/>
                        <a:ext cx="8077200" cy="4490840"/>
                      </a:xfrm>
                      <a:prstGeom prst="rect">
                        <a:avLst/>
                      </a:prstGeom>
                    </p:spPr>
                  </p:pic>
                </p:oleObj>
              </mc:Fallback>
            </mc:AlternateContent>
          </a:graphicData>
        </a:graphic>
      </p:graphicFrame>
      <p:sp>
        <p:nvSpPr>
          <p:cNvPr id="5" name="Text Box 6"/>
          <p:cNvSpPr txBox="1">
            <a:spLocks noChangeArrowheads="1"/>
          </p:cNvSpPr>
          <p:nvPr>
            <p:custDataLst>
              <p:tags r:id="rId3"/>
            </p:custDataLst>
          </p:nvPr>
        </p:nvSpPr>
        <p:spPr bwMode="auto">
          <a:xfrm>
            <a:off x="381000" y="5715000"/>
            <a:ext cx="8305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itchFamily="34" charset="0"/>
              <a:buChar char="•"/>
            </a:pPr>
            <a:r>
              <a:rPr lang="en-US" sz="2000" b="1" dirty="0"/>
              <a:t>Same control unit as single-cycle processor</a:t>
            </a:r>
          </a:p>
          <a:p>
            <a:pPr marL="457200" indent="-457200">
              <a:buFont typeface="Arial" pitchFamily="34" charset="0"/>
              <a:buChar char="•"/>
            </a:pPr>
            <a:r>
              <a:rPr lang="en-US" sz="2000" b="1" dirty="0"/>
              <a:t>Control delayed to proper pipeline stage</a:t>
            </a:r>
          </a:p>
        </p:txBody>
      </p:sp>
    </p:spTree>
    <p:extLst>
      <p:ext uri="{BB962C8B-B14F-4D97-AF65-F5344CB8AC3E}">
        <p14:creationId xmlns:p14="http://schemas.microsoft.com/office/powerpoint/2010/main" val="337168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 Hazards</a:t>
            </a:r>
          </a:p>
        </p:txBody>
      </p:sp>
      <p:sp>
        <p:nvSpPr>
          <p:cNvPr id="3" name="Content Placeholder 2"/>
          <p:cNvSpPr>
            <a:spLocks noGrp="1"/>
          </p:cNvSpPr>
          <p:nvPr>
            <p:ph idx="1"/>
          </p:nvPr>
        </p:nvSpPr>
        <p:spPr/>
        <p:txBody>
          <a:bodyPr/>
          <a:lstStyle/>
          <a:p>
            <a:r>
              <a:rPr lang="en-US" dirty="0"/>
              <a:t>When an instruction depends on result from instruction that hasn’t completed</a:t>
            </a:r>
          </a:p>
          <a:p>
            <a:r>
              <a:rPr lang="en-US" dirty="0"/>
              <a:t>Types:</a:t>
            </a:r>
          </a:p>
          <a:p>
            <a:pPr lvl="1"/>
            <a:r>
              <a:rPr lang="en-US" b="1" dirty="0">
                <a:solidFill>
                  <a:schemeClr val="accent1"/>
                </a:solidFill>
              </a:rPr>
              <a:t>Data hazard:</a:t>
            </a:r>
            <a:r>
              <a:rPr lang="en-US" dirty="0"/>
              <a:t> register value not yet written back to register file</a:t>
            </a:r>
          </a:p>
          <a:p>
            <a:pPr lvl="1"/>
            <a:r>
              <a:rPr lang="en-US" b="1" dirty="0">
                <a:solidFill>
                  <a:schemeClr val="accent1"/>
                </a:solidFill>
              </a:rPr>
              <a:t>Control hazard:</a:t>
            </a:r>
            <a:r>
              <a:rPr lang="en-US" dirty="0">
                <a:solidFill>
                  <a:schemeClr val="accent1"/>
                </a:solidFill>
              </a:rPr>
              <a:t> </a:t>
            </a:r>
            <a:r>
              <a:rPr lang="en-US" dirty="0"/>
              <a:t>next instruction not decided yet (caused by branches)</a:t>
            </a:r>
          </a:p>
          <a:p>
            <a:endParaRPr lang="en-US" dirty="0"/>
          </a:p>
        </p:txBody>
      </p:sp>
    </p:spTree>
    <p:extLst>
      <p:ext uri="{BB962C8B-B14F-4D97-AF65-F5344CB8AC3E}">
        <p14:creationId xmlns:p14="http://schemas.microsoft.com/office/powerpoint/2010/main" val="3817747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Hazard</a:t>
            </a:r>
          </a:p>
        </p:txBody>
      </p:sp>
      <p:graphicFrame>
        <p:nvGraphicFramePr>
          <p:cNvPr id="4" name="Object 6"/>
          <p:cNvGraphicFramePr>
            <a:graphicFrameLocks noGrp="1" noChangeAspect="1"/>
          </p:cNvGraphicFramePr>
          <p:nvPr>
            <p:ph idx="4294967295"/>
            <p:custDataLst>
              <p:tags r:id="rId2"/>
            </p:custDataLst>
          </p:nvPr>
        </p:nvGraphicFramePr>
        <p:xfrm>
          <a:off x="608868" y="1828800"/>
          <a:ext cx="8535132" cy="2895600"/>
        </p:xfrm>
        <a:graphic>
          <a:graphicData uri="http://schemas.openxmlformats.org/presentationml/2006/ole">
            <mc:AlternateContent xmlns:mc="http://schemas.openxmlformats.org/markup-compatibility/2006">
              <mc:Choice xmlns:v="urn:schemas-microsoft-com:vml" Requires="v">
                <p:oleObj spid="_x0000_s31747" name="VISIO" r:id="rId4" imgW="4943520" imgH="1753920" progId="Visio.Drawing.6">
                  <p:embed/>
                </p:oleObj>
              </mc:Choice>
              <mc:Fallback>
                <p:oleObj name="VISIO" r:id="rId4" imgW="4943520" imgH="175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68" y="1828800"/>
                        <a:ext cx="8535132" cy="2895600"/>
                      </a:xfrm>
                      <a:prstGeom prst="rect">
                        <a:avLst/>
                      </a:prstGeom>
                    </p:spPr>
                  </p:pic>
                </p:oleObj>
              </mc:Fallback>
            </mc:AlternateContent>
          </a:graphicData>
        </a:graphic>
      </p:graphicFrame>
    </p:spTree>
    <p:extLst>
      <p:ext uri="{BB962C8B-B14F-4D97-AF65-F5344CB8AC3E}">
        <p14:creationId xmlns:p14="http://schemas.microsoft.com/office/powerpoint/2010/main" val="2100122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Data Hazards</a:t>
            </a:r>
          </a:p>
        </p:txBody>
      </p:sp>
      <p:sp>
        <p:nvSpPr>
          <p:cNvPr id="3" name="Content Placeholder 2"/>
          <p:cNvSpPr>
            <a:spLocks noGrp="1"/>
          </p:cNvSpPr>
          <p:nvPr>
            <p:ph idx="1"/>
          </p:nvPr>
        </p:nvSpPr>
        <p:spPr/>
        <p:txBody>
          <a:bodyPr/>
          <a:lstStyle/>
          <a:p>
            <a:r>
              <a:rPr lang="en-US" dirty="0"/>
              <a:t>Insert </a:t>
            </a:r>
            <a:r>
              <a:rPr lang="en-US" dirty="0" err="1">
                <a:latin typeface="Courier New" pitchFamily="49" charset="0"/>
              </a:rPr>
              <a:t>nop</a:t>
            </a:r>
            <a:r>
              <a:rPr lang="en-US" dirty="0" err="1"/>
              <a:t>s</a:t>
            </a:r>
            <a:r>
              <a:rPr lang="en-US" dirty="0"/>
              <a:t> in code at compile time</a:t>
            </a:r>
          </a:p>
          <a:p>
            <a:r>
              <a:rPr lang="en-US" dirty="0"/>
              <a:t>Rearrange code at compile time</a:t>
            </a:r>
          </a:p>
          <a:p>
            <a:r>
              <a:rPr lang="en-US" dirty="0"/>
              <a:t>Forward data at run time</a:t>
            </a:r>
          </a:p>
          <a:p>
            <a:r>
              <a:rPr lang="en-US" dirty="0"/>
              <a:t>Stall the processor at run time</a:t>
            </a:r>
          </a:p>
          <a:p>
            <a:endParaRPr lang="en-US" dirty="0"/>
          </a:p>
        </p:txBody>
      </p:sp>
    </p:spTree>
    <p:extLst>
      <p:ext uri="{BB962C8B-B14F-4D97-AF65-F5344CB8AC3E}">
        <p14:creationId xmlns:p14="http://schemas.microsoft.com/office/powerpoint/2010/main" val="1694620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Compile-Time Hazard Elimination</a:t>
            </a:r>
          </a:p>
        </p:txBody>
      </p:sp>
      <p:sp>
        <p:nvSpPr>
          <p:cNvPr id="3" name="Content Placeholder 2"/>
          <p:cNvSpPr>
            <a:spLocks noGrp="1"/>
          </p:cNvSpPr>
          <p:nvPr>
            <p:ph idx="1"/>
          </p:nvPr>
        </p:nvSpPr>
        <p:spPr>
          <a:xfrm>
            <a:off x="457200" y="1600201"/>
            <a:ext cx="8229600" cy="1143000"/>
          </a:xfrm>
        </p:spPr>
        <p:txBody>
          <a:bodyPr>
            <a:normAutofit fontScale="77500" lnSpcReduction="20000"/>
          </a:bodyPr>
          <a:lstStyle/>
          <a:p>
            <a:pPr>
              <a:buFontTx/>
              <a:buChar char="•"/>
            </a:pPr>
            <a:r>
              <a:rPr lang="en-US" dirty="0">
                <a:cs typeface="Arial" charset="0"/>
              </a:rPr>
              <a:t>Insert enough </a:t>
            </a:r>
            <a:r>
              <a:rPr lang="en-US" dirty="0" err="1">
                <a:latin typeface="Courier New" pitchFamily="49" charset="0"/>
                <a:cs typeface="Arial" charset="0"/>
              </a:rPr>
              <a:t>nop</a:t>
            </a:r>
            <a:r>
              <a:rPr lang="en-US" dirty="0" err="1">
                <a:cs typeface="Arial" charset="0"/>
              </a:rPr>
              <a:t>s</a:t>
            </a:r>
            <a:r>
              <a:rPr lang="en-US" dirty="0">
                <a:cs typeface="Arial" charset="0"/>
              </a:rPr>
              <a:t> for result to be ready</a:t>
            </a:r>
          </a:p>
          <a:p>
            <a:pPr>
              <a:buFontTx/>
              <a:buChar char="•"/>
            </a:pPr>
            <a:r>
              <a:rPr lang="en-US" dirty="0">
                <a:cs typeface="Arial" charset="0"/>
              </a:rPr>
              <a:t>Or move independent useful instructions forward</a:t>
            </a:r>
          </a:p>
          <a:p>
            <a:endParaRPr lang="en-US" dirty="0"/>
          </a:p>
        </p:txBody>
      </p:sp>
      <p:graphicFrame>
        <p:nvGraphicFramePr>
          <p:cNvPr id="4" name="Object 8"/>
          <p:cNvGraphicFramePr>
            <a:graphicFrameLocks noChangeAspect="1"/>
          </p:cNvGraphicFramePr>
          <p:nvPr>
            <p:custDataLst>
              <p:tags r:id="rId2"/>
            </p:custDataLst>
          </p:nvPr>
        </p:nvGraphicFramePr>
        <p:xfrm>
          <a:off x="685800" y="2754087"/>
          <a:ext cx="7772400" cy="3279775"/>
        </p:xfrm>
        <a:graphic>
          <a:graphicData uri="http://schemas.openxmlformats.org/presentationml/2006/ole">
            <mc:AlternateContent xmlns:mc="http://schemas.openxmlformats.org/markup-compatibility/2006">
              <mc:Choice xmlns:v="urn:schemas-microsoft-com:vml" Requires="v">
                <p:oleObj spid="_x0000_s32771" name="VISIO" r:id="rId4" imgW="5783040" imgH="2439720" progId="Visio.Drawing.6">
                  <p:embed/>
                </p:oleObj>
              </mc:Choice>
              <mc:Fallback>
                <p:oleObj name="VISIO" r:id="rId4" imgW="5783040" imgH="2439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754087"/>
                        <a:ext cx="7772400" cy="32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9144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Forwarding</a:t>
            </a:r>
          </a:p>
        </p:txBody>
      </p:sp>
      <p:graphicFrame>
        <p:nvGraphicFramePr>
          <p:cNvPr id="4" name="Object 6"/>
          <p:cNvGraphicFramePr>
            <a:graphicFrameLocks noGrp="1" noChangeAspect="1"/>
          </p:cNvGraphicFramePr>
          <p:nvPr>
            <p:ph idx="4294967295"/>
            <p:custDataLst>
              <p:tags r:id="rId2"/>
            </p:custDataLst>
          </p:nvPr>
        </p:nvGraphicFramePr>
        <p:xfrm>
          <a:off x="32657" y="1905000"/>
          <a:ext cx="9021681" cy="3200400"/>
        </p:xfrm>
        <a:graphic>
          <a:graphicData uri="http://schemas.openxmlformats.org/presentationml/2006/ole">
            <mc:AlternateContent xmlns:mc="http://schemas.openxmlformats.org/markup-compatibility/2006">
              <mc:Choice xmlns:v="urn:schemas-microsoft-com:vml" Requires="v">
                <p:oleObj spid="_x0000_s33795" name="VISIO" r:id="rId4" imgW="4943520" imgH="1753920" progId="Visio.Drawing.6">
                  <p:embed/>
                </p:oleObj>
              </mc:Choice>
              <mc:Fallback>
                <p:oleObj name="VISIO" r:id="rId4" imgW="4943520" imgH="175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7" y="1905000"/>
                        <a:ext cx="9021681" cy="32004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5063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Forwarding</a:t>
            </a:r>
          </a:p>
        </p:txBody>
      </p:sp>
      <p:graphicFrame>
        <p:nvGraphicFramePr>
          <p:cNvPr id="4" name="Object 7"/>
          <p:cNvGraphicFramePr>
            <a:graphicFrameLocks noGrp="1" noChangeAspect="1"/>
          </p:cNvGraphicFramePr>
          <p:nvPr>
            <p:ph idx="4294967295"/>
            <p:custDataLst>
              <p:tags r:id="rId2"/>
            </p:custDataLst>
          </p:nvPr>
        </p:nvGraphicFramePr>
        <p:xfrm>
          <a:off x="533400" y="1417637"/>
          <a:ext cx="8153400" cy="4867275"/>
        </p:xfrm>
        <a:graphic>
          <a:graphicData uri="http://schemas.openxmlformats.org/presentationml/2006/ole">
            <mc:AlternateContent xmlns:mc="http://schemas.openxmlformats.org/markup-compatibility/2006">
              <mc:Choice xmlns:v="urn:schemas-microsoft-com:vml" Requires="v">
                <p:oleObj spid="_x0000_s34819" name="VISIO" r:id="rId4" imgW="6961320" imgH="4155480" progId="Visio.Drawing.6">
                  <p:embed/>
                </p:oleObj>
              </mc:Choice>
              <mc:Fallback>
                <p:oleObj name="VISIO" r:id="rId4" imgW="6961320" imgH="4155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417637"/>
                        <a:ext cx="8153400" cy="4867275"/>
                      </a:xfrm>
                      <a:prstGeom prst="rect">
                        <a:avLst/>
                      </a:prstGeom>
                    </p:spPr>
                  </p:pic>
                </p:oleObj>
              </mc:Fallback>
            </mc:AlternateContent>
          </a:graphicData>
        </a:graphic>
      </p:graphicFrame>
    </p:spTree>
    <p:extLst>
      <p:ext uri="{BB962C8B-B14F-4D97-AF65-F5344CB8AC3E}">
        <p14:creationId xmlns:p14="http://schemas.microsoft.com/office/powerpoint/2010/main" val="3785992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Forwarding</a:t>
            </a:r>
          </a:p>
        </p:txBody>
      </p:sp>
      <p:sp>
        <p:nvSpPr>
          <p:cNvPr id="3" name="Content Placeholder 2"/>
          <p:cNvSpPr>
            <a:spLocks noGrp="1"/>
          </p:cNvSpPr>
          <p:nvPr>
            <p:ph idx="1"/>
          </p:nvPr>
        </p:nvSpPr>
        <p:spPr/>
        <p:txBody>
          <a:bodyPr>
            <a:normAutofit fontScale="92500" lnSpcReduction="10000"/>
          </a:bodyPr>
          <a:lstStyle/>
          <a:p>
            <a:r>
              <a:rPr lang="en-US" dirty="0"/>
              <a:t>Forward to Execute stage from either:</a:t>
            </a:r>
          </a:p>
          <a:p>
            <a:pPr lvl="1"/>
            <a:r>
              <a:rPr lang="en-US" sz="2600" dirty="0"/>
              <a:t>Memory stage or</a:t>
            </a:r>
          </a:p>
          <a:p>
            <a:pPr lvl="1"/>
            <a:r>
              <a:rPr lang="en-US" sz="2600" dirty="0" err="1"/>
              <a:t>Writeback</a:t>
            </a:r>
            <a:r>
              <a:rPr lang="en-US" sz="2600" dirty="0"/>
              <a:t> stage</a:t>
            </a:r>
            <a:endParaRPr lang="en-US" sz="3200" dirty="0"/>
          </a:p>
          <a:p>
            <a:r>
              <a:rPr lang="en-US" dirty="0"/>
              <a:t>Forwarding logic for </a:t>
            </a:r>
            <a:r>
              <a:rPr lang="en-US" i="1" dirty="0" err="1"/>
              <a:t>ForwardAE</a:t>
            </a:r>
            <a:r>
              <a:rPr lang="en-US" i="1" dirty="0"/>
              <a:t> </a:t>
            </a:r>
            <a:r>
              <a:rPr lang="en-US" dirty="0"/>
              <a:t>:</a:t>
            </a:r>
          </a:p>
          <a:p>
            <a:pPr>
              <a:buFontTx/>
              <a:buNone/>
            </a:pPr>
            <a:r>
              <a:rPr lang="en-US" dirty="0"/>
              <a:t>	</a:t>
            </a:r>
            <a:r>
              <a:rPr lang="en-US" sz="1800" b="1" dirty="0">
                <a:latin typeface="Courier New" pitchFamily="49" charset="0"/>
              </a:rPr>
              <a:t>if      ((</a:t>
            </a:r>
            <a:r>
              <a:rPr lang="en-US" sz="1800" b="1" i="1" dirty="0" err="1">
                <a:latin typeface="Courier New" pitchFamily="49" charset="0"/>
              </a:rPr>
              <a:t>rsE</a:t>
            </a:r>
            <a:r>
              <a:rPr lang="en-US" sz="1800" b="1" dirty="0">
                <a:latin typeface="Courier New" pitchFamily="49" charset="0"/>
              </a:rPr>
              <a:t> != 0) AND (</a:t>
            </a:r>
            <a:r>
              <a:rPr lang="en-US" sz="1800" b="1" i="1" dirty="0" err="1">
                <a:latin typeface="Courier New" pitchFamily="49" charset="0"/>
              </a:rPr>
              <a:t>rsE</a:t>
            </a:r>
            <a:r>
              <a:rPr lang="en-US" sz="1800" b="1" dirty="0">
                <a:latin typeface="Courier New" pitchFamily="49" charset="0"/>
              </a:rPr>
              <a:t> == </a:t>
            </a:r>
            <a:r>
              <a:rPr lang="en-US" sz="1800" b="1" i="1" dirty="0" err="1">
                <a:latin typeface="Courier New" pitchFamily="49" charset="0"/>
              </a:rPr>
              <a:t>WriteRegM</a:t>
            </a:r>
            <a:r>
              <a:rPr lang="en-US" sz="1800" b="1" dirty="0">
                <a:latin typeface="Courier New" pitchFamily="49" charset="0"/>
              </a:rPr>
              <a:t>) AND </a:t>
            </a:r>
            <a:r>
              <a:rPr lang="en-US" sz="1800" b="1" i="1" dirty="0" err="1">
                <a:latin typeface="Courier New" pitchFamily="49" charset="0"/>
              </a:rPr>
              <a:t>RegWriteM</a:t>
            </a:r>
            <a:r>
              <a:rPr lang="en-US" sz="1800" b="1" dirty="0">
                <a:latin typeface="Courier New" pitchFamily="49" charset="0"/>
              </a:rPr>
              <a:t>)     </a:t>
            </a:r>
          </a:p>
          <a:p>
            <a:pPr>
              <a:buFontTx/>
              <a:buNone/>
            </a:pPr>
            <a:r>
              <a:rPr lang="en-US" sz="1800" b="1" dirty="0">
                <a:latin typeface="Courier New" pitchFamily="49" charset="0"/>
              </a:rPr>
              <a:t>		then 	</a:t>
            </a:r>
            <a:r>
              <a:rPr lang="en-US" sz="1800" b="1" i="1" dirty="0" err="1">
                <a:solidFill>
                  <a:schemeClr val="accent1"/>
                </a:solidFill>
                <a:latin typeface="Courier New" pitchFamily="49" charset="0"/>
              </a:rPr>
              <a:t>ForwardAE</a:t>
            </a:r>
            <a:r>
              <a:rPr lang="en-US" sz="1800" b="1" dirty="0">
                <a:solidFill>
                  <a:schemeClr val="accent1"/>
                </a:solidFill>
                <a:latin typeface="Courier New" pitchFamily="49" charset="0"/>
              </a:rPr>
              <a:t> = 10</a:t>
            </a:r>
          </a:p>
          <a:p>
            <a:pPr>
              <a:buFontTx/>
              <a:buNone/>
            </a:pPr>
            <a:r>
              <a:rPr lang="en-US" sz="1800" b="1" dirty="0">
                <a:solidFill>
                  <a:schemeClr val="accent1"/>
                </a:solidFill>
                <a:latin typeface="Courier New" pitchFamily="49" charset="0"/>
              </a:rPr>
              <a:t>	</a:t>
            </a:r>
            <a:r>
              <a:rPr lang="en-US" sz="1800" b="1" dirty="0">
                <a:latin typeface="Courier New" pitchFamily="49" charset="0"/>
              </a:rPr>
              <a:t>else if ((</a:t>
            </a:r>
            <a:r>
              <a:rPr lang="en-US" sz="1800" b="1" i="1" dirty="0" err="1">
                <a:latin typeface="Courier New" pitchFamily="49" charset="0"/>
              </a:rPr>
              <a:t>rsE</a:t>
            </a:r>
            <a:r>
              <a:rPr lang="en-US" sz="1800" b="1" dirty="0">
                <a:latin typeface="Courier New" pitchFamily="49" charset="0"/>
              </a:rPr>
              <a:t> != 0) AND (</a:t>
            </a:r>
            <a:r>
              <a:rPr lang="en-US" sz="1800" b="1" i="1" dirty="0" err="1">
                <a:latin typeface="Courier New" pitchFamily="49" charset="0"/>
              </a:rPr>
              <a:t>rsE</a:t>
            </a:r>
            <a:r>
              <a:rPr lang="en-US" sz="1800" b="1" dirty="0">
                <a:latin typeface="Courier New" pitchFamily="49" charset="0"/>
              </a:rPr>
              <a:t> == </a:t>
            </a:r>
            <a:r>
              <a:rPr lang="en-US" sz="1800" b="1" i="1" dirty="0" err="1">
                <a:latin typeface="Courier New" pitchFamily="49" charset="0"/>
              </a:rPr>
              <a:t>WriteRegW</a:t>
            </a:r>
            <a:r>
              <a:rPr lang="en-US" sz="1800" b="1" dirty="0">
                <a:latin typeface="Courier New" pitchFamily="49" charset="0"/>
              </a:rPr>
              <a:t>) AND </a:t>
            </a:r>
            <a:r>
              <a:rPr lang="en-US" sz="1800" b="1" i="1" dirty="0" err="1">
                <a:latin typeface="Courier New" pitchFamily="49" charset="0"/>
              </a:rPr>
              <a:t>RegWriteW</a:t>
            </a:r>
            <a:r>
              <a:rPr lang="en-US" sz="1800" b="1" dirty="0">
                <a:latin typeface="Courier New" pitchFamily="49" charset="0"/>
              </a:rPr>
              <a:t>) </a:t>
            </a:r>
          </a:p>
          <a:p>
            <a:pPr>
              <a:buFontTx/>
              <a:buNone/>
            </a:pPr>
            <a:r>
              <a:rPr lang="en-US" sz="1800" b="1" dirty="0">
                <a:latin typeface="Courier New" pitchFamily="49" charset="0"/>
              </a:rPr>
              <a:t>		then 	</a:t>
            </a:r>
            <a:r>
              <a:rPr lang="en-US" sz="1800" b="1" i="1" dirty="0" err="1">
                <a:solidFill>
                  <a:schemeClr val="accent1"/>
                </a:solidFill>
                <a:latin typeface="Courier New" pitchFamily="49" charset="0"/>
              </a:rPr>
              <a:t>ForwardAE</a:t>
            </a:r>
            <a:r>
              <a:rPr lang="en-US" sz="1800" b="1" dirty="0">
                <a:solidFill>
                  <a:schemeClr val="accent1"/>
                </a:solidFill>
                <a:latin typeface="Courier New" pitchFamily="49" charset="0"/>
              </a:rPr>
              <a:t> = 01</a:t>
            </a:r>
          </a:p>
          <a:p>
            <a:pPr>
              <a:buFontTx/>
              <a:buNone/>
            </a:pPr>
            <a:r>
              <a:rPr lang="en-US" sz="1800" b="1" dirty="0">
                <a:solidFill>
                  <a:schemeClr val="accent1"/>
                </a:solidFill>
                <a:latin typeface="Courier New" pitchFamily="49" charset="0"/>
              </a:rPr>
              <a:t>	</a:t>
            </a:r>
            <a:r>
              <a:rPr lang="en-US" sz="1800" b="1" dirty="0">
                <a:latin typeface="Courier New" pitchFamily="49" charset="0"/>
              </a:rPr>
              <a:t>else	 </a:t>
            </a:r>
            <a:r>
              <a:rPr lang="en-US" sz="1800" b="1" dirty="0">
                <a:solidFill>
                  <a:schemeClr val="accent1"/>
                </a:solidFill>
                <a:latin typeface="Courier New" pitchFamily="49" charset="0"/>
              </a:rPr>
              <a:t>   	</a:t>
            </a:r>
            <a:r>
              <a:rPr lang="en-US" sz="1800" b="1" i="1" dirty="0" err="1">
                <a:solidFill>
                  <a:schemeClr val="accent1"/>
                </a:solidFill>
                <a:latin typeface="Courier New" pitchFamily="49" charset="0"/>
              </a:rPr>
              <a:t>ForwardAE</a:t>
            </a:r>
            <a:r>
              <a:rPr lang="en-US" sz="1800" b="1" dirty="0">
                <a:solidFill>
                  <a:schemeClr val="accent1"/>
                </a:solidFill>
                <a:latin typeface="Courier New" pitchFamily="49" charset="0"/>
              </a:rPr>
              <a:t> = 00</a:t>
            </a:r>
          </a:p>
          <a:p>
            <a:pPr marL="0" indent="0">
              <a:buNone/>
            </a:pPr>
            <a:endParaRPr lang="en-US" sz="2000" b="1" dirty="0">
              <a:solidFill>
                <a:schemeClr val="accent1"/>
              </a:solidFill>
            </a:endParaRPr>
          </a:p>
          <a:p>
            <a:pPr marL="0" indent="0">
              <a:buNone/>
            </a:pPr>
            <a:r>
              <a:rPr lang="en-US" sz="2400" b="1" dirty="0"/>
              <a:t>Forwarding logic for </a:t>
            </a:r>
            <a:r>
              <a:rPr lang="en-US" sz="2400" b="1" i="1" dirty="0" err="1"/>
              <a:t>ForwardBE</a:t>
            </a:r>
            <a:r>
              <a:rPr lang="en-US" sz="2400" b="1" dirty="0"/>
              <a:t> same, but replace </a:t>
            </a:r>
            <a:r>
              <a:rPr lang="en-US" sz="2400" b="1" i="1" dirty="0" err="1"/>
              <a:t>rsE</a:t>
            </a:r>
            <a:r>
              <a:rPr lang="en-US" sz="2400" b="1" dirty="0"/>
              <a:t> with </a:t>
            </a:r>
            <a:r>
              <a:rPr lang="en-US" sz="2400" b="1" i="1" dirty="0" err="1"/>
              <a:t>rtE</a:t>
            </a:r>
            <a:endParaRPr lang="en-US" sz="2400" b="1" dirty="0"/>
          </a:p>
          <a:p>
            <a:endParaRPr lang="en-US" dirty="0"/>
          </a:p>
        </p:txBody>
      </p:sp>
    </p:spTree>
    <p:extLst>
      <p:ext uri="{BB962C8B-B14F-4D97-AF65-F5344CB8AC3E}">
        <p14:creationId xmlns:p14="http://schemas.microsoft.com/office/powerpoint/2010/main" val="2905537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Stalling</a:t>
            </a:r>
          </a:p>
        </p:txBody>
      </p:sp>
      <p:graphicFrame>
        <p:nvGraphicFramePr>
          <p:cNvPr id="4" name="Object 7"/>
          <p:cNvGraphicFramePr>
            <a:graphicFrameLocks noGrp="1" noChangeAspect="1"/>
          </p:cNvGraphicFramePr>
          <p:nvPr>
            <p:ph idx="4294967295"/>
            <p:custDataLst>
              <p:tags r:id="rId2"/>
            </p:custDataLst>
          </p:nvPr>
        </p:nvGraphicFramePr>
        <p:xfrm>
          <a:off x="63610" y="1981200"/>
          <a:ext cx="9016779" cy="3200400"/>
        </p:xfrm>
        <a:graphic>
          <a:graphicData uri="http://schemas.openxmlformats.org/presentationml/2006/ole">
            <mc:AlternateContent xmlns:mc="http://schemas.openxmlformats.org/markup-compatibility/2006">
              <mc:Choice xmlns:v="urn:schemas-microsoft-com:vml" Requires="v">
                <p:oleObj spid="_x0000_s35843" name="VISIO" r:id="rId4" imgW="4943520" imgH="1753920" progId="Visio.Drawing.6">
                  <p:embed/>
                </p:oleObj>
              </mc:Choice>
              <mc:Fallback>
                <p:oleObj name="VISIO" r:id="rId4" imgW="4943520" imgH="175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0" y="1981200"/>
                        <a:ext cx="9016779" cy="32004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4506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3" name="Content Placeholder 2"/>
          <p:cNvSpPr>
            <a:spLocks noGrp="1"/>
          </p:cNvSpPr>
          <p:nvPr>
            <p:ph idx="1"/>
          </p:nvPr>
        </p:nvSpPr>
        <p:spPr/>
        <p:txBody>
          <a:bodyPr/>
          <a:lstStyle/>
          <a:p>
            <a:r>
              <a:rPr lang="en-US" dirty="0"/>
              <a:t>What is CPI (cycle per instruction) if</a:t>
            </a:r>
          </a:p>
          <a:p>
            <a:pPr lvl="1"/>
            <a:r>
              <a:rPr lang="en-US" dirty="0"/>
              <a:t>The execution time is 1 </a:t>
            </a:r>
            <a:r>
              <a:rPr lang="en-US" dirty="0" err="1"/>
              <a:t>ms</a:t>
            </a:r>
            <a:endParaRPr lang="en-US" dirty="0"/>
          </a:p>
          <a:p>
            <a:pPr lvl="1"/>
            <a:r>
              <a:rPr lang="en-US" dirty="0"/>
              <a:t>The number of instructions is 100,000</a:t>
            </a:r>
          </a:p>
          <a:p>
            <a:pPr lvl="1"/>
            <a:r>
              <a:rPr lang="en-US" dirty="0"/>
              <a:t>The clock speed is 1 GHz</a:t>
            </a:r>
          </a:p>
        </p:txBody>
      </p:sp>
    </p:spTree>
    <p:extLst>
      <p:ext uri="{BB962C8B-B14F-4D97-AF65-F5344CB8AC3E}">
        <p14:creationId xmlns:p14="http://schemas.microsoft.com/office/powerpoint/2010/main" val="2113815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Stalling</a:t>
            </a:r>
          </a:p>
        </p:txBody>
      </p:sp>
      <p:graphicFrame>
        <p:nvGraphicFramePr>
          <p:cNvPr id="4" name="Object 7"/>
          <p:cNvGraphicFramePr>
            <a:graphicFrameLocks noGrp="1" noChangeAspect="1"/>
          </p:cNvGraphicFramePr>
          <p:nvPr>
            <p:ph idx="4294967295"/>
            <p:custDataLst>
              <p:tags r:id="rId2"/>
            </p:custDataLst>
          </p:nvPr>
        </p:nvGraphicFramePr>
        <p:xfrm>
          <a:off x="145328" y="2286000"/>
          <a:ext cx="8853344" cy="2971800"/>
        </p:xfrm>
        <a:graphic>
          <a:graphicData uri="http://schemas.openxmlformats.org/presentationml/2006/ole">
            <mc:AlternateContent xmlns:mc="http://schemas.openxmlformats.org/markup-compatibility/2006">
              <mc:Choice xmlns:v="urn:schemas-microsoft-com:vml" Requires="v">
                <p:oleObj spid="_x0000_s36867" name="VISIO" r:id="rId4" imgW="5225760" imgH="1753920" progId="Visio.Drawing.6">
                  <p:embed/>
                </p:oleObj>
              </mc:Choice>
              <mc:Fallback>
                <p:oleObj name="VISIO" r:id="rId4" imgW="5225760" imgH="1753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28" y="2286000"/>
                        <a:ext cx="8853344" cy="2971800"/>
                      </a:xfrm>
                      <a:prstGeom prst="rect">
                        <a:avLst/>
                      </a:prstGeom>
                    </p:spPr>
                  </p:pic>
                </p:oleObj>
              </mc:Fallback>
            </mc:AlternateContent>
          </a:graphicData>
        </a:graphic>
      </p:graphicFrame>
    </p:spTree>
    <p:extLst>
      <p:ext uri="{BB962C8B-B14F-4D97-AF65-F5344CB8AC3E}">
        <p14:creationId xmlns:p14="http://schemas.microsoft.com/office/powerpoint/2010/main" val="4260371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Stalling Hardware</a:t>
            </a:r>
          </a:p>
        </p:txBody>
      </p:sp>
      <p:graphicFrame>
        <p:nvGraphicFramePr>
          <p:cNvPr id="4" name="Object 8"/>
          <p:cNvGraphicFramePr>
            <a:graphicFrameLocks noGrp="1" noChangeAspect="1"/>
          </p:cNvGraphicFramePr>
          <p:nvPr>
            <p:ph idx="4294967295"/>
            <p:custDataLst>
              <p:tags r:id="rId2"/>
            </p:custDataLst>
          </p:nvPr>
        </p:nvGraphicFramePr>
        <p:xfrm>
          <a:off x="571500" y="1524000"/>
          <a:ext cx="8001000" cy="4776788"/>
        </p:xfrm>
        <a:graphic>
          <a:graphicData uri="http://schemas.openxmlformats.org/presentationml/2006/ole">
            <mc:AlternateContent xmlns:mc="http://schemas.openxmlformats.org/markup-compatibility/2006">
              <mc:Choice xmlns:v="urn:schemas-microsoft-com:vml" Requires="v">
                <p:oleObj spid="_x0000_s37891" name="VISIO" r:id="rId4" imgW="6961320" imgH="4155480" progId="Visio.Drawing.6">
                  <p:embed/>
                </p:oleObj>
              </mc:Choice>
              <mc:Fallback>
                <p:oleObj name="VISIO" r:id="rId4" imgW="6961320" imgH="4155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1524000"/>
                        <a:ext cx="8001000" cy="4776788"/>
                      </a:xfrm>
                      <a:prstGeom prst="rect">
                        <a:avLst/>
                      </a:prstGeom>
                    </p:spPr>
                  </p:pic>
                </p:oleObj>
              </mc:Fallback>
            </mc:AlternateContent>
          </a:graphicData>
        </a:graphic>
      </p:graphicFrame>
    </p:spTree>
    <p:extLst>
      <p:ext uri="{BB962C8B-B14F-4D97-AF65-F5344CB8AC3E}">
        <p14:creationId xmlns:p14="http://schemas.microsoft.com/office/powerpoint/2010/main" val="3947593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Stalling Logic</a:t>
            </a:r>
          </a:p>
        </p:txBody>
      </p:sp>
      <p:sp>
        <p:nvSpPr>
          <p:cNvPr id="3" name="Content Placeholder 2"/>
          <p:cNvSpPr>
            <a:spLocks noGrp="1"/>
          </p:cNvSpPr>
          <p:nvPr>
            <p:ph idx="1"/>
          </p:nvPr>
        </p:nvSpPr>
        <p:spPr/>
        <p:txBody>
          <a:bodyPr/>
          <a:lstStyle/>
          <a:p>
            <a:pPr marL="0" indent="0">
              <a:spcBef>
                <a:spcPts val="0"/>
              </a:spcBef>
              <a:buFontTx/>
              <a:buNone/>
            </a:pPr>
            <a:r>
              <a:rPr lang="en-US" b="1" i="1" dirty="0" err="1">
                <a:latin typeface="Courier New" pitchFamily="49" charset="0"/>
              </a:rPr>
              <a:t>lwstall</a:t>
            </a:r>
            <a:r>
              <a:rPr lang="en-US" b="1" i="1" dirty="0">
                <a:latin typeface="Courier New" pitchFamily="49" charset="0"/>
              </a:rPr>
              <a:t> </a:t>
            </a:r>
            <a:r>
              <a:rPr lang="en-US" b="1" dirty="0">
                <a:latin typeface="Courier New" pitchFamily="49" charset="0"/>
              </a:rPr>
              <a:t>=</a:t>
            </a:r>
          </a:p>
          <a:p>
            <a:pPr marL="0" indent="0">
              <a:spcBef>
                <a:spcPts val="0"/>
              </a:spcBef>
              <a:buFontTx/>
              <a:buNone/>
            </a:pPr>
            <a:r>
              <a:rPr lang="en-US" b="1" dirty="0">
                <a:latin typeface="Courier New" pitchFamily="49" charset="0"/>
              </a:rPr>
              <a:t>  ((</a:t>
            </a:r>
            <a:r>
              <a:rPr lang="en-US" b="1" i="1" dirty="0" err="1">
                <a:latin typeface="Courier New" pitchFamily="49" charset="0"/>
              </a:rPr>
              <a:t>rsD</a:t>
            </a:r>
            <a:r>
              <a:rPr lang="en-US" b="1" dirty="0">
                <a:latin typeface="Courier New" pitchFamily="49" charset="0"/>
              </a:rPr>
              <a:t>==</a:t>
            </a:r>
            <a:r>
              <a:rPr lang="en-US" b="1" i="1" dirty="0" err="1">
                <a:latin typeface="Courier New" pitchFamily="49" charset="0"/>
              </a:rPr>
              <a:t>rtE</a:t>
            </a:r>
            <a:r>
              <a:rPr lang="en-US" b="1" dirty="0">
                <a:latin typeface="Courier New" pitchFamily="49" charset="0"/>
              </a:rPr>
              <a:t>) OR (</a:t>
            </a:r>
            <a:r>
              <a:rPr lang="en-US" b="1" i="1" dirty="0" err="1">
                <a:latin typeface="Courier New" pitchFamily="49" charset="0"/>
              </a:rPr>
              <a:t>rtD</a:t>
            </a:r>
            <a:r>
              <a:rPr lang="en-US" b="1" dirty="0">
                <a:latin typeface="Courier New" pitchFamily="49" charset="0"/>
              </a:rPr>
              <a:t>==</a:t>
            </a:r>
            <a:r>
              <a:rPr lang="en-US" b="1" i="1" dirty="0" err="1">
                <a:latin typeface="Courier New" pitchFamily="49" charset="0"/>
              </a:rPr>
              <a:t>rtE</a:t>
            </a:r>
            <a:r>
              <a:rPr lang="en-US" b="1" dirty="0">
                <a:latin typeface="Courier New" pitchFamily="49" charset="0"/>
              </a:rPr>
              <a:t>)) AND </a:t>
            </a:r>
            <a:r>
              <a:rPr lang="en-US" b="1" i="1" dirty="0" err="1">
                <a:latin typeface="Courier New" pitchFamily="49" charset="0"/>
              </a:rPr>
              <a:t>MemtoRegE</a:t>
            </a:r>
            <a:endParaRPr lang="en-US" b="1" i="1" dirty="0">
              <a:latin typeface="Courier New" pitchFamily="49" charset="0"/>
            </a:endParaRPr>
          </a:p>
          <a:p>
            <a:pPr>
              <a:buFontTx/>
              <a:buNone/>
            </a:pPr>
            <a:r>
              <a:rPr lang="en-US" b="1" dirty="0">
                <a:latin typeface="Courier New" pitchFamily="49" charset="0"/>
              </a:rPr>
              <a:t>	</a:t>
            </a:r>
          </a:p>
          <a:p>
            <a:pPr>
              <a:buFontTx/>
              <a:buNone/>
            </a:pPr>
            <a:r>
              <a:rPr lang="en-US" b="1" i="1" dirty="0" err="1">
                <a:latin typeface="Courier New" pitchFamily="49" charset="0"/>
              </a:rPr>
              <a:t>StallF</a:t>
            </a:r>
            <a:r>
              <a:rPr lang="en-US" b="1" dirty="0">
                <a:latin typeface="Courier New" pitchFamily="49" charset="0"/>
              </a:rPr>
              <a:t> = </a:t>
            </a:r>
            <a:r>
              <a:rPr lang="en-US" b="1" i="1" dirty="0" err="1">
                <a:latin typeface="Courier New" pitchFamily="49" charset="0"/>
              </a:rPr>
              <a:t>StallD</a:t>
            </a:r>
            <a:r>
              <a:rPr lang="en-US" b="1" dirty="0">
                <a:latin typeface="Courier New" pitchFamily="49" charset="0"/>
              </a:rPr>
              <a:t> = </a:t>
            </a:r>
            <a:r>
              <a:rPr lang="en-US" b="1" i="1" dirty="0" err="1">
                <a:latin typeface="Courier New" pitchFamily="49" charset="0"/>
              </a:rPr>
              <a:t>FlushE</a:t>
            </a:r>
            <a:r>
              <a:rPr lang="en-US" b="1" dirty="0">
                <a:latin typeface="Courier New" pitchFamily="49" charset="0"/>
              </a:rPr>
              <a:t> = </a:t>
            </a:r>
            <a:r>
              <a:rPr lang="en-US" b="1" i="1" dirty="0" err="1">
                <a:latin typeface="Courier New" pitchFamily="49" charset="0"/>
              </a:rPr>
              <a:t>lwstall</a:t>
            </a:r>
            <a:endParaRPr lang="en-US" b="1" i="1" dirty="0">
              <a:latin typeface="Courier New" pitchFamily="49" charset="0"/>
            </a:endParaRPr>
          </a:p>
          <a:p>
            <a:endParaRPr lang="en-US" dirty="0"/>
          </a:p>
        </p:txBody>
      </p:sp>
    </p:spTree>
    <p:extLst>
      <p:ext uri="{BB962C8B-B14F-4D97-AF65-F5344CB8AC3E}">
        <p14:creationId xmlns:p14="http://schemas.microsoft.com/office/powerpoint/2010/main" val="2824487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3" name="Content Placeholder 2"/>
          <p:cNvSpPr>
            <a:spLocks noGrp="1"/>
          </p:cNvSpPr>
          <p:nvPr>
            <p:ph idx="1"/>
          </p:nvPr>
        </p:nvSpPr>
        <p:spPr>
          <a:xfrm>
            <a:off x="457200" y="1600201"/>
            <a:ext cx="8229600" cy="1905000"/>
          </a:xfrm>
        </p:spPr>
        <p:txBody>
          <a:bodyPr>
            <a:normAutofit fontScale="70000" lnSpcReduction="20000"/>
          </a:bodyPr>
          <a:lstStyle/>
          <a:p>
            <a:r>
              <a:rPr lang="en-US" dirty="0"/>
              <a:t>For 5-stage pipelined processor, mark which stage the processor is in for each instruction. If data forwarding happens, mark it as an arrow from its source to destination. Note that if stalling happens, the affected instruction should remain in the same stage for one more cycle.</a:t>
            </a:r>
          </a:p>
        </p:txBody>
      </p:sp>
      <p:graphicFrame>
        <p:nvGraphicFramePr>
          <p:cNvPr id="4" name="Table 3"/>
          <p:cNvGraphicFramePr>
            <a:graphicFrameLocks noGrp="1"/>
          </p:cNvGraphicFramePr>
          <p:nvPr/>
        </p:nvGraphicFramePr>
        <p:xfrm>
          <a:off x="2819400" y="3657600"/>
          <a:ext cx="6096000" cy="185420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0000"/>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 y="4038600"/>
            <a:ext cx="1976823"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$t0, 0($0)</a:t>
            </a:r>
          </a:p>
        </p:txBody>
      </p:sp>
      <p:sp>
        <p:nvSpPr>
          <p:cNvPr id="9" name="TextBox 8"/>
          <p:cNvSpPr txBox="1"/>
          <p:nvPr/>
        </p:nvSpPr>
        <p:spPr>
          <a:xfrm>
            <a:off x="156777" y="4407932"/>
            <a:ext cx="1976823"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$t1, 4($0)</a:t>
            </a:r>
          </a:p>
        </p:txBody>
      </p:sp>
      <p:sp>
        <p:nvSpPr>
          <p:cNvPr id="10" name="TextBox 9"/>
          <p:cNvSpPr txBox="1"/>
          <p:nvPr/>
        </p:nvSpPr>
        <p:spPr>
          <a:xfrm>
            <a:off x="156777" y="4777264"/>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add $t2, $t1, $t2</a:t>
            </a:r>
          </a:p>
        </p:txBody>
      </p:sp>
      <p:sp>
        <p:nvSpPr>
          <p:cNvPr id="11" name="TextBox 10"/>
          <p:cNvSpPr txBox="1"/>
          <p:nvPr/>
        </p:nvSpPr>
        <p:spPr>
          <a:xfrm>
            <a:off x="156777" y="5146596"/>
            <a:ext cx="2390398"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addi</a:t>
            </a:r>
            <a:r>
              <a:rPr lang="en-US" dirty="0">
                <a:latin typeface="Courier New" panose="02070309020205020404" pitchFamily="49" charset="0"/>
                <a:cs typeface="Courier New" panose="02070309020205020404" pitchFamily="49" charset="0"/>
              </a:rPr>
              <a:t> $t3, $t2, 4</a:t>
            </a:r>
          </a:p>
        </p:txBody>
      </p:sp>
    </p:spTree>
    <p:extLst>
      <p:ext uri="{BB962C8B-B14F-4D97-AF65-F5344CB8AC3E}">
        <p14:creationId xmlns:p14="http://schemas.microsoft.com/office/powerpoint/2010/main" val="2877030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3" name="Content Placeholder 2"/>
          <p:cNvSpPr>
            <a:spLocks noGrp="1"/>
          </p:cNvSpPr>
          <p:nvPr>
            <p:ph idx="1"/>
          </p:nvPr>
        </p:nvSpPr>
        <p:spPr>
          <a:xfrm>
            <a:off x="457200" y="1600201"/>
            <a:ext cx="8229600" cy="1905000"/>
          </a:xfrm>
        </p:spPr>
        <p:txBody>
          <a:bodyPr>
            <a:normAutofit fontScale="70000" lnSpcReduction="20000"/>
          </a:bodyPr>
          <a:lstStyle/>
          <a:p>
            <a:r>
              <a:rPr lang="en-US" dirty="0"/>
              <a:t>For 5-stage pipelined processor, mark which stage the processor is in for each instruction. If data forwarding happens, mark it as an arrow from its source to destination. Note that if stalling happens, the affected instruction should remain in the same stage for one more cycle.</a:t>
            </a:r>
          </a:p>
        </p:txBody>
      </p:sp>
      <p:graphicFrame>
        <p:nvGraphicFramePr>
          <p:cNvPr id="4" name="Table 3"/>
          <p:cNvGraphicFramePr>
            <a:graphicFrameLocks noGrp="1"/>
          </p:cNvGraphicFramePr>
          <p:nvPr/>
        </p:nvGraphicFramePr>
        <p:xfrm>
          <a:off x="2819400" y="3657600"/>
          <a:ext cx="6096000" cy="185420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0000"/>
                  </a:ext>
                </a:extLst>
              </a:tr>
              <a:tr h="370840">
                <a:tc>
                  <a:txBody>
                    <a:bodyPr/>
                    <a:lstStyle/>
                    <a:p>
                      <a:pPr algn="ctr"/>
                      <a:r>
                        <a:rPr lang="en-US" dirty="0"/>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r>
                        <a:rPr lang="en-US" dirty="0"/>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r>
                        <a:rPr lang="en-US" dirty="0"/>
                        <a:t>F</a:t>
                      </a:r>
                    </a:p>
                  </a:txBody>
                  <a:tcPr/>
                </a:tc>
                <a:tc>
                  <a:txBody>
                    <a:bodyPr/>
                    <a:lstStyle/>
                    <a:p>
                      <a:pPr algn="ctr"/>
                      <a:r>
                        <a:rPr lang="en-US" dirty="0"/>
                        <a:t>D</a:t>
                      </a:r>
                    </a:p>
                  </a:txBody>
                  <a:tcPr/>
                </a:tc>
                <a:tc>
                  <a:txBody>
                    <a:bodyPr/>
                    <a:lstStyle/>
                    <a:p>
                      <a:pPr algn="ctr"/>
                      <a:r>
                        <a:rPr lang="en-US" dirty="0">
                          <a:solidFill>
                            <a:srgbClr val="FF0000"/>
                          </a:solidFill>
                        </a:rPr>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solidFill>
                            <a:srgbClr val="FF0000"/>
                          </a:solidFill>
                        </a:rPr>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 y="4038600"/>
            <a:ext cx="1976823"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$t0, 0($0)</a:t>
            </a:r>
          </a:p>
        </p:txBody>
      </p:sp>
      <p:sp>
        <p:nvSpPr>
          <p:cNvPr id="9" name="TextBox 8"/>
          <p:cNvSpPr txBox="1"/>
          <p:nvPr/>
        </p:nvSpPr>
        <p:spPr>
          <a:xfrm>
            <a:off x="156777" y="4407932"/>
            <a:ext cx="1976823"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$t1, 4($0)</a:t>
            </a:r>
          </a:p>
        </p:txBody>
      </p:sp>
      <p:sp>
        <p:nvSpPr>
          <p:cNvPr id="10" name="TextBox 9"/>
          <p:cNvSpPr txBox="1"/>
          <p:nvPr/>
        </p:nvSpPr>
        <p:spPr>
          <a:xfrm>
            <a:off x="156777" y="4777264"/>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add $t2, $t1, $t2</a:t>
            </a:r>
          </a:p>
        </p:txBody>
      </p:sp>
      <p:sp>
        <p:nvSpPr>
          <p:cNvPr id="11" name="TextBox 10"/>
          <p:cNvSpPr txBox="1"/>
          <p:nvPr/>
        </p:nvSpPr>
        <p:spPr>
          <a:xfrm>
            <a:off x="156777" y="5146596"/>
            <a:ext cx="2390398"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addi</a:t>
            </a:r>
            <a:r>
              <a:rPr lang="en-US" dirty="0">
                <a:latin typeface="Courier New" panose="02070309020205020404" pitchFamily="49" charset="0"/>
                <a:cs typeface="Courier New" panose="02070309020205020404" pitchFamily="49" charset="0"/>
              </a:rPr>
              <a:t> $t3, $t2, 4</a:t>
            </a:r>
          </a:p>
        </p:txBody>
      </p:sp>
      <p:cxnSp>
        <p:nvCxnSpPr>
          <p:cNvPr id="7" name="Straight Arrow Connector 6"/>
          <p:cNvCxnSpPr/>
          <p:nvPr/>
        </p:nvCxnSpPr>
        <p:spPr>
          <a:xfrm>
            <a:off x="6019800" y="4572000"/>
            <a:ext cx="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629400" y="4919288"/>
            <a:ext cx="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1949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Hazards</a:t>
            </a:r>
          </a:p>
        </p:txBody>
      </p:sp>
      <p:sp>
        <p:nvSpPr>
          <p:cNvPr id="3" name="Content Placeholder 2"/>
          <p:cNvSpPr>
            <a:spLocks noGrp="1"/>
          </p:cNvSpPr>
          <p:nvPr>
            <p:ph idx="1"/>
          </p:nvPr>
        </p:nvSpPr>
        <p:spPr/>
        <p:txBody>
          <a:bodyPr>
            <a:normAutofit fontScale="92500"/>
          </a:bodyPr>
          <a:lstStyle/>
          <a:p>
            <a:r>
              <a:rPr lang="en-US" b="1" dirty="0" err="1">
                <a:latin typeface="Courier New" pitchFamily="49" charset="0"/>
              </a:rPr>
              <a:t>beq</a:t>
            </a:r>
            <a:r>
              <a:rPr lang="en-US" b="1" dirty="0"/>
              <a:t>: </a:t>
            </a:r>
          </a:p>
          <a:p>
            <a:pPr lvl="1"/>
            <a:r>
              <a:rPr lang="en-US" sz="2600" dirty="0"/>
              <a:t>branch not determined until 4</a:t>
            </a:r>
            <a:r>
              <a:rPr lang="en-US" sz="2600" baseline="30000" dirty="0"/>
              <a:t>th</a:t>
            </a:r>
            <a:r>
              <a:rPr lang="en-US" sz="2600" dirty="0"/>
              <a:t> stage of pipeline</a:t>
            </a:r>
          </a:p>
          <a:p>
            <a:pPr lvl="1"/>
            <a:r>
              <a:rPr lang="en-US" sz="2600" dirty="0"/>
              <a:t>Instructions after branch fetched before branch occurs</a:t>
            </a:r>
          </a:p>
          <a:p>
            <a:pPr lvl="1"/>
            <a:r>
              <a:rPr lang="en-US" sz="2600" dirty="0"/>
              <a:t>These instructions must be flushed if branch happens</a:t>
            </a:r>
          </a:p>
          <a:p>
            <a:r>
              <a:rPr lang="en-US" b="1" dirty="0"/>
              <a:t>Branch </a:t>
            </a:r>
            <a:r>
              <a:rPr lang="en-US" b="1" dirty="0" err="1"/>
              <a:t>misprediction</a:t>
            </a:r>
            <a:r>
              <a:rPr lang="en-US" b="1" dirty="0"/>
              <a:t> penalty</a:t>
            </a:r>
          </a:p>
          <a:p>
            <a:pPr lvl="1"/>
            <a:r>
              <a:rPr lang="en-US" sz="2600" dirty="0"/>
              <a:t>number of instruction flushed when branch is taken</a:t>
            </a:r>
          </a:p>
          <a:p>
            <a:pPr lvl="1"/>
            <a:r>
              <a:rPr lang="en-US" sz="2600" dirty="0"/>
              <a:t>May be reduced by determining branch earlier</a:t>
            </a:r>
          </a:p>
          <a:p>
            <a:endParaRPr lang="en-US" dirty="0"/>
          </a:p>
        </p:txBody>
      </p:sp>
    </p:spTree>
    <p:extLst>
      <p:ext uri="{BB962C8B-B14F-4D97-AF65-F5344CB8AC3E}">
        <p14:creationId xmlns:p14="http://schemas.microsoft.com/office/powerpoint/2010/main" val="1927453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Hazards: Original Pipeline</a:t>
            </a:r>
          </a:p>
        </p:txBody>
      </p:sp>
      <p:graphicFrame>
        <p:nvGraphicFramePr>
          <p:cNvPr id="4" name="Object 7"/>
          <p:cNvGraphicFramePr>
            <a:graphicFrameLocks noGrp="1" noChangeAspect="1"/>
          </p:cNvGraphicFramePr>
          <p:nvPr>
            <p:ph idx="4294967295"/>
            <p:custDataLst>
              <p:tags r:id="rId2"/>
            </p:custDataLst>
          </p:nvPr>
        </p:nvGraphicFramePr>
        <p:xfrm>
          <a:off x="228600" y="1524000"/>
          <a:ext cx="8322459" cy="4968875"/>
        </p:xfrm>
        <a:graphic>
          <a:graphicData uri="http://schemas.openxmlformats.org/presentationml/2006/ole">
            <mc:AlternateContent xmlns:mc="http://schemas.openxmlformats.org/markup-compatibility/2006">
              <mc:Choice xmlns:v="urn:schemas-microsoft-com:vml" Requires="v">
                <p:oleObj spid="_x0000_s38915" name="VISIO" r:id="rId4" imgW="6961320" imgH="4155480" progId="Visio.Drawing.6">
                  <p:embed/>
                </p:oleObj>
              </mc:Choice>
              <mc:Fallback>
                <p:oleObj name="VISIO" r:id="rId4" imgW="6961320" imgH="4155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8322459" cy="4968875"/>
                      </a:xfrm>
                      <a:prstGeom prst="rect">
                        <a:avLst/>
                      </a:prstGeom>
                    </p:spPr>
                  </p:pic>
                </p:oleObj>
              </mc:Fallback>
            </mc:AlternateContent>
          </a:graphicData>
        </a:graphic>
      </p:graphicFrame>
    </p:spTree>
    <p:extLst>
      <p:ext uri="{BB962C8B-B14F-4D97-AF65-F5344CB8AC3E}">
        <p14:creationId xmlns:p14="http://schemas.microsoft.com/office/powerpoint/2010/main" val="1023787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Hazards</a:t>
            </a:r>
          </a:p>
        </p:txBody>
      </p:sp>
      <p:graphicFrame>
        <p:nvGraphicFramePr>
          <p:cNvPr id="4" name="Object 7"/>
          <p:cNvGraphicFramePr>
            <a:graphicFrameLocks noGrp="1" noChangeAspect="1"/>
          </p:cNvGraphicFramePr>
          <p:nvPr>
            <p:ph idx="4294967295"/>
            <p:custDataLst>
              <p:tags r:id="rId2"/>
            </p:custDataLst>
          </p:nvPr>
        </p:nvGraphicFramePr>
        <p:xfrm>
          <a:off x="175846" y="1981200"/>
          <a:ext cx="8792308" cy="3810000"/>
        </p:xfrm>
        <a:graphic>
          <a:graphicData uri="http://schemas.openxmlformats.org/presentationml/2006/ole">
            <mc:AlternateContent xmlns:mc="http://schemas.openxmlformats.org/markup-compatibility/2006">
              <mc:Choice xmlns:v="urn:schemas-microsoft-com:vml" Requires="v">
                <p:oleObj spid="_x0000_s39939" name="VISIO" r:id="rId4" imgW="5629320" imgH="2439720" progId="Visio.Drawing.6">
                  <p:embed/>
                </p:oleObj>
              </mc:Choice>
              <mc:Fallback>
                <p:oleObj name="VISIO" r:id="rId4" imgW="5629320" imgH="2439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46" y="1981200"/>
                        <a:ext cx="8792308" cy="3810000"/>
                      </a:xfrm>
                      <a:prstGeom prst="rect">
                        <a:avLst/>
                      </a:prstGeom>
                    </p:spPr>
                  </p:pic>
                </p:oleObj>
              </mc:Fallback>
            </mc:AlternateContent>
          </a:graphicData>
        </a:graphic>
      </p:graphicFrame>
    </p:spTree>
    <p:extLst>
      <p:ext uri="{BB962C8B-B14F-4D97-AF65-F5344CB8AC3E}">
        <p14:creationId xmlns:p14="http://schemas.microsoft.com/office/powerpoint/2010/main" val="3963549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Early Branch Resolution</a:t>
            </a:r>
          </a:p>
        </p:txBody>
      </p:sp>
      <p:graphicFrame>
        <p:nvGraphicFramePr>
          <p:cNvPr id="4" name="Object 7"/>
          <p:cNvGraphicFramePr>
            <a:graphicFrameLocks noGrp="1" noChangeAspect="1"/>
          </p:cNvGraphicFramePr>
          <p:nvPr>
            <p:ph sz="half" idx="4294967295"/>
            <p:custDataLst>
              <p:tags r:id="rId2"/>
            </p:custDataLst>
          </p:nvPr>
        </p:nvGraphicFramePr>
        <p:xfrm>
          <a:off x="264976" y="1981200"/>
          <a:ext cx="8614048" cy="3733800"/>
        </p:xfrm>
        <a:graphic>
          <a:graphicData uri="http://schemas.openxmlformats.org/presentationml/2006/ole">
            <mc:AlternateContent xmlns:mc="http://schemas.openxmlformats.org/markup-compatibility/2006">
              <mc:Choice xmlns:v="urn:schemas-microsoft-com:vml" Requires="v">
                <p:oleObj spid="_x0000_s40963" name="VISIO" r:id="rId4" imgW="5629320" imgH="2439720" progId="Visio.Drawing.6">
                  <p:embed/>
                </p:oleObj>
              </mc:Choice>
              <mc:Fallback>
                <p:oleObj name="VISIO" r:id="rId4" imgW="5629320" imgH="2439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76" y="1981200"/>
                        <a:ext cx="8614048" cy="3733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69749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Early Branch Resolution</a:t>
            </a:r>
          </a:p>
        </p:txBody>
      </p:sp>
      <p:graphicFrame>
        <p:nvGraphicFramePr>
          <p:cNvPr id="4" name="Object 8"/>
          <p:cNvGraphicFramePr>
            <a:graphicFrameLocks noGrp="1" noChangeAspect="1"/>
          </p:cNvGraphicFramePr>
          <p:nvPr>
            <p:ph idx="4294967295"/>
            <p:custDataLst>
              <p:tags r:id="rId2"/>
            </p:custDataLst>
          </p:nvPr>
        </p:nvGraphicFramePr>
        <p:xfrm>
          <a:off x="609600" y="1395866"/>
          <a:ext cx="7848600" cy="4686300"/>
        </p:xfrm>
        <a:graphic>
          <a:graphicData uri="http://schemas.openxmlformats.org/presentationml/2006/ole">
            <mc:AlternateContent xmlns:mc="http://schemas.openxmlformats.org/markup-compatibility/2006">
              <mc:Choice xmlns:v="urn:schemas-microsoft-com:vml" Requires="v">
                <p:oleObj spid="_x0000_s41987" name="VISIO" r:id="rId5" imgW="6961320" imgH="4155480" progId="Visio.Drawing.6">
                  <p:embed/>
                </p:oleObj>
              </mc:Choice>
              <mc:Fallback>
                <p:oleObj name="VISIO" r:id="rId5" imgW="6961320" imgH="415548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395866"/>
                        <a:ext cx="7848600" cy="4686300"/>
                      </a:xfrm>
                      <a:prstGeom prst="rect">
                        <a:avLst/>
                      </a:prstGeom>
                    </p:spPr>
                  </p:pic>
                </p:oleObj>
              </mc:Fallback>
            </mc:AlternateContent>
          </a:graphicData>
        </a:graphic>
      </p:graphicFrame>
      <p:sp>
        <p:nvSpPr>
          <p:cNvPr id="5" name="Text Box 9"/>
          <p:cNvSpPr txBox="1">
            <a:spLocks noChangeArrowheads="1"/>
          </p:cNvSpPr>
          <p:nvPr>
            <p:custDataLst>
              <p:tags r:id="rId3"/>
            </p:custDataLst>
          </p:nvPr>
        </p:nvSpPr>
        <p:spPr bwMode="auto">
          <a:xfrm>
            <a:off x="685800" y="6196466"/>
            <a:ext cx="7772400" cy="400110"/>
          </a:xfrm>
          <a:prstGeom prst="rect">
            <a:avLst/>
          </a:prstGeom>
          <a:solidFill>
            <a:schemeClr val="accent6"/>
          </a:solidFill>
          <a:ln>
            <a:noFill/>
          </a:ln>
          <a:effectLst/>
        </p:spPr>
        <p:txBody>
          <a:bodyPr wrap="square">
            <a:spAutoFit/>
          </a:bodyPr>
          <a:lstStyle/>
          <a:p>
            <a:pPr algn="ctr">
              <a:spcBef>
                <a:spcPct val="50000"/>
              </a:spcBef>
            </a:pPr>
            <a:r>
              <a:rPr lang="en-US" sz="2000" b="1" dirty="0"/>
              <a:t>Introduced another data hazard in Decode stage</a:t>
            </a:r>
          </a:p>
        </p:txBody>
      </p:sp>
    </p:spTree>
    <p:extLst>
      <p:ext uri="{BB962C8B-B14F-4D97-AF65-F5344CB8AC3E}">
        <p14:creationId xmlns:p14="http://schemas.microsoft.com/office/powerpoint/2010/main" val="1536656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1</a:t>
            </a:r>
          </a:p>
        </p:txBody>
      </p:sp>
      <p:sp>
        <p:nvSpPr>
          <p:cNvPr id="3" name="Content Placeholder 2"/>
          <p:cNvSpPr>
            <a:spLocks noGrp="1"/>
          </p:cNvSpPr>
          <p:nvPr>
            <p:ph idx="1"/>
          </p:nvPr>
        </p:nvSpPr>
        <p:spPr/>
        <p:txBody>
          <a:bodyPr/>
          <a:lstStyle/>
          <a:p>
            <a:r>
              <a:rPr lang="en-US" dirty="0"/>
              <a:t>What is CPI (cycle per instruction) if</a:t>
            </a:r>
          </a:p>
          <a:p>
            <a:pPr lvl="1"/>
            <a:r>
              <a:rPr lang="en-US" dirty="0"/>
              <a:t>The execution time is 1 </a:t>
            </a:r>
            <a:r>
              <a:rPr lang="en-US" dirty="0" err="1"/>
              <a:t>ms</a:t>
            </a:r>
            <a:endParaRPr lang="en-US" dirty="0"/>
          </a:p>
          <a:p>
            <a:pPr lvl="1"/>
            <a:r>
              <a:rPr lang="en-US" dirty="0"/>
              <a:t>The number of instructions is 100,000</a:t>
            </a:r>
          </a:p>
          <a:p>
            <a:pPr lvl="1"/>
            <a:r>
              <a:rPr lang="en-US" dirty="0"/>
              <a:t>The clock speed is 1 GHz</a:t>
            </a:r>
          </a:p>
          <a:p>
            <a:pPr lvl="1"/>
            <a:endParaRPr lang="en-US" dirty="0"/>
          </a:p>
          <a:p>
            <a:pPr marL="457200" lvl="1" indent="0">
              <a:buNone/>
            </a:pPr>
            <a:r>
              <a:rPr lang="en-US" dirty="0">
                <a:solidFill>
                  <a:schemeClr val="accent1"/>
                </a:solidFill>
              </a:rPr>
              <a:t>1 </a:t>
            </a:r>
            <a:r>
              <a:rPr lang="en-US" dirty="0" err="1">
                <a:solidFill>
                  <a:schemeClr val="accent1"/>
                </a:solidFill>
              </a:rPr>
              <a:t>ms</a:t>
            </a:r>
            <a:r>
              <a:rPr lang="en-US" dirty="0">
                <a:solidFill>
                  <a:schemeClr val="accent1"/>
                </a:solidFill>
              </a:rPr>
              <a:t> = 100,000 x CPI x 1 ns</a:t>
            </a:r>
          </a:p>
          <a:p>
            <a:pPr marL="457200" lvl="1" indent="0">
              <a:buNone/>
            </a:pPr>
            <a:r>
              <a:rPr lang="en-US" dirty="0">
                <a:solidFill>
                  <a:schemeClr val="accent1"/>
                </a:solidFill>
              </a:rPr>
              <a:t>(1 x 10</a:t>
            </a:r>
            <a:r>
              <a:rPr lang="en-US" baseline="30000" dirty="0">
                <a:solidFill>
                  <a:schemeClr val="accent1"/>
                </a:solidFill>
              </a:rPr>
              <a:t>-3</a:t>
            </a:r>
            <a:r>
              <a:rPr lang="en-US" dirty="0">
                <a:solidFill>
                  <a:schemeClr val="accent1"/>
                </a:solidFill>
              </a:rPr>
              <a:t>) = (1 x 10</a:t>
            </a:r>
            <a:r>
              <a:rPr lang="en-US" baseline="30000" dirty="0">
                <a:solidFill>
                  <a:schemeClr val="accent1"/>
                </a:solidFill>
              </a:rPr>
              <a:t>5</a:t>
            </a:r>
            <a:r>
              <a:rPr lang="en-US" dirty="0">
                <a:solidFill>
                  <a:schemeClr val="accent1"/>
                </a:solidFill>
              </a:rPr>
              <a:t>) x CPI x (1 x 10</a:t>
            </a:r>
            <a:r>
              <a:rPr lang="en-US" baseline="30000" dirty="0">
                <a:solidFill>
                  <a:schemeClr val="accent1"/>
                </a:solidFill>
              </a:rPr>
              <a:t>-9</a:t>
            </a:r>
            <a:r>
              <a:rPr lang="en-US" dirty="0">
                <a:solidFill>
                  <a:schemeClr val="accent1"/>
                </a:solidFill>
              </a:rPr>
              <a:t>)</a:t>
            </a:r>
          </a:p>
          <a:p>
            <a:pPr marL="457200" lvl="1" indent="0">
              <a:buNone/>
            </a:pPr>
            <a:r>
              <a:rPr lang="en-US">
                <a:solidFill>
                  <a:schemeClr val="accent1"/>
                </a:solidFill>
              </a:rPr>
              <a:t>CPI </a:t>
            </a:r>
            <a:r>
              <a:rPr lang="en-US" dirty="0">
                <a:solidFill>
                  <a:schemeClr val="accent1"/>
                </a:solidFill>
              </a:rPr>
              <a:t>= 10</a:t>
            </a:r>
            <a:r>
              <a:rPr lang="en-US" baseline="30000" dirty="0">
                <a:solidFill>
                  <a:schemeClr val="accent1"/>
                </a:solidFill>
              </a:rPr>
              <a:t>-3-5+9</a:t>
            </a:r>
            <a:r>
              <a:rPr lang="en-US" dirty="0">
                <a:solidFill>
                  <a:schemeClr val="accent1"/>
                </a:solidFill>
              </a:rPr>
              <a:t> = 10 (instruction/cycle)</a:t>
            </a:r>
          </a:p>
        </p:txBody>
      </p:sp>
    </p:spTree>
    <p:extLst>
      <p:ext uri="{BB962C8B-B14F-4D97-AF65-F5344CB8AC3E}">
        <p14:creationId xmlns:p14="http://schemas.microsoft.com/office/powerpoint/2010/main" val="3598929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Handling Data &amp; Control Hazards</a:t>
            </a:r>
          </a:p>
        </p:txBody>
      </p:sp>
      <p:graphicFrame>
        <p:nvGraphicFramePr>
          <p:cNvPr id="4" name="Object 7"/>
          <p:cNvGraphicFramePr>
            <a:graphicFrameLocks noGrp="1" noChangeAspect="1"/>
          </p:cNvGraphicFramePr>
          <p:nvPr>
            <p:ph sz="half" idx="4294967295"/>
            <p:custDataLst>
              <p:tags r:id="rId2"/>
            </p:custDataLst>
          </p:nvPr>
        </p:nvGraphicFramePr>
        <p:xfrm>
          <a:off x="460895" y="1417637"/>
          <a:ext cx="8225905" cy="4911725"/>
        </p:xfrm>
        <a:graphic>
          <a:graphicData uri="http://schemas.openxmlformats.org/presentationml/2006/ole">
            <mc:AlternateContent xmlns:mc="http://schemas.openxmlformats.org/markup-compatibility/2006">
              <mc:Choice xmlns:v="urn:schemas-microsoft-com:vml" Requires="v">
                <p:oleObj spid="_x0000_s43011" name="VISIO" r:id="rId4" imgW="6961320" imgH="4155480" progId="Visio.Drawing.6">
                  <p:embed/>
                </p:oleObj>
              </mc:Choice>
              <mc:Fallback>
                <p:oleObj name="VISIO" r:id="rId4" imgW="6961320" imgH="4155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895" y="1417637"/>
                        <a:ext cx="8225905" cy="4911725"/>
                      </a:xfrm>
                      <a:prstGeom prst="rect">
                        <a:avLst/>
                      </a:prstGeom>
                    </p:spPr>
                  </p:pic>
                </p:oleObj>
              </mc:Fallback>
            </mc:AlternateContent>
          </a:graphicData>
        </a:graphic>
      </p:graphicFrame>
    </p:spTree>
    <p:extLst>
      <p:ext uri="{BB962C8B-B14F-4D97-AF65-F5344CB8AC3E}">
        <p14:creationId xmlns:p14="http://schemas.microsoft.com/office/powerpoint/2010/main" val="2900125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Forwarding &amp; Stalling Logic</a:t>
            </a:r>
          </a:p>
        </p:txBody>
      </p:sp>
      <p:sp>
        <p:nvSpPr>
          <p:cNvPr id="3" name="Content Placeholder 2"/>
          <p:cNvSpPr>
            <a:spLocks noGrp="1"/>
          </p:cNvSpPr>
          <p:nvPr>
            <p:ph idx="1"/>
          </p:nvPr>
        </p:nvSpPr>
        <p:spPr/>
        <p:txBody>
          <a:bodyPr>
            <a:normAutofit fontScale="55000" lnSpcReduction="20000"/>
          </a:bodyPr>
          <a:lstStyle/>
          <a:p>
            <a:r>
              <a:rPr lang="en-US" b="1" dirty="0"/>
              <a:t>Forwarding logic:</a:t>
            </a:r>
          </a:p>
          <a:p>
            <a:pPr>
              <a:buFontTx/>
              <a:buNone/>
            </a:pPr>
            <a:r>
              <a:rPr lang="en-US" sz="3600" dirty="0">
                <a:solidFill>
                  <a:schemeClr val="accent2"/>
                </a:solidFill>
                <a:latin typeface="Courier New" pitchFamily="49" charset="0"/>
              </a:rPr>
              <a:t>	</a:t>
            </a:r>
            <a:r>
              <a:rPr lang="en-US" b="1" i="1" dirty="0" err="1">
                <a:latin typeface="Courier New" pitchFamily="49" charset="0"/>
              </a:rPr>
              <a:t>ForwardAD</a:t>
            </a:r>
            <a:r>
              <a:rPr lang="en-US" dirty="0">
                <a:latin typeface="Courier New" pitchFamily="49" charset="0"/>
              </a:rPr>
              <a:t> = (</a:t>
            </a:r>
            <a:r>
              <a:rPr lang="en-US" i="1" dirty="0" err="1">
                <a:latin typeface="Courier New" pitchFamily="49" charset="0"/>
              </a:rPr>
              <a:t>rsD</a:t>
            </a:r>
            <a:r>
              <a:rPr lang="en-US" dirty="0">
                <a:latin typeface="Courier New" pitchFamily="49" charset="0"/>
              </a:rPr>
              <a:t> !=0) AND (</a:t>
            </a:r>
            <a:r>
              <a:rPr lang="en-US" i="1" dirty="0" err="1">
                <a:latin typeface="Courier New" pitchFamily="49" charset="0"/>
              </a:rPr>
              <a:t>rsD</a:t>
            </a:r>
            <a:r>
              <a:rPr lang="en-US" dirty="0">
                <a:latin typeface="Courier New" pitchFamily="49" charset="0"/>
              </a:rPr>
              <a:t> == </a:t>
            </a:r>
            <a:r>
              <a:rPr lang="en-US" i="1" dirty="0" err="1">
                <a:latin typeface="Courier New" pitchFamily="49" charset="0"/>
              </a:rPr>
              <a:t>WriteRegM</a:t>
            </a:r>
            <a:r>
              <a:rPr lang="en-US" dirty="0">
                <a:latin typeface="Courier New" pitchFamily="49" charset="0"/>
              </a:rPr>
              <a:t>) AND </a:t>
            </a:r>
            <a:r>
              <a:rPr lang="en-US" i="1" dirty="0" err="1">
                <a:latin typeface="Courier New" pitchFamily="49" charset="0"/>
              </a:rPr>
              <a:t>RegWriteM</a:t>
            </a:r>
            <a:endParaRPr lang="en-US" i="1" dirty="0">
              <a:latin typeface="Courier New" pitchFamily="49" charset="0"/>
            </a:endParaRPr>
          </a:p>
          <a:p>
            <a:pPr>
              <a:buFontTx/>
              <a:buNone/>
            </a:pPr>
            <a:r>
              <a:rPr lang="en-US" i="1" dirty="0">
                <a:latin typeface="Courier New" pitchFamily="49" charset="0"/>
              </a:rPr>
              <a:t>	</a:t>
            </a:r>
            <a:r>
              <a:rPr lang="en-US" b="1" i="1" dirty="0" err="1">
                <a:latin typeface="Courier New" pitchFamily="49" charset="0"/>
              </a:rPr>
              <a:t>ForwardBD</a:t>
            </a:r>
            <a:r>
              <a:rPr lang="en-US" dirty="0">
                <a:latin typeface="Courier New" pitchFamily="49" charset="0"/>
              </a:rPr>
              <a:t> = (</a:t>
            </a:r>
            <a:r>
              <a:rPr lang="en-US" i="1" dirty="0" err="1">
                <a:latin typeface="Courier New" pitchFamily="49" charset="0"/>
              </a:rPr>
              <a:t>rtD</a:t>
            </a:r>
            <a:r>
              <a:rPr lang="en-US" dirty="0">
                <a:latin typeface="Courier New" pitchFamily="49" charset="0"/>
              </a:rPr>
              <a:t> !=0) AND (</a:t>
            </a:r>
            <a:r>
              <a:rPr lang="en-US" i="1" dirty="0" err="1">
                <a:latin typeface="Courier New" pitchFamily="49" charset="0"/>
              </a:rPr>
              <a:t>rtD</a:t>
            </a:r>
            <a:r>
              <a:rPr lang="en-US" dirty="0">
                <a:latin typeface="Courier New" pitchFamily="49" charset="0"/>
              </a:rPr>
              <a:t> == </a:t>
            </a:r>
            <a:r>
              <a:rPr lang="en-US" i="1" dirty="0" err="1">
                <a:latin typeface="Courier New" pitchFamily="49" charset="0"/>
              </a:rPr>
              <a:t>WriteRegM</a:t>
            </a:r>
            <a:r>
              <a:rPr lang="en-US" dirty="0">
                <a:latin typeface="Courier New" pitchFamily="49" charset="0"/>
              </a:rPr>
              <a:t>) AND </a:t>
            </a:r>
            <a:r>
              <a:rPr lang="en-US" i="1" dirty="0" err="1">
                <a:latin typeface="Courier New" pitchFamily="49" charset="0"/>
              </a:rPr>
              <a:t>RegWriteM</a:t>
            </a:r>
            <a:endParaRPr lang="en-US" i="1" dirty="0">
              <a:latin typeface="Courier New" pitchFamily="49" charset="0"/>
            </a:endParaRPr>
          </a:p>
          <a:p>
            <a:pPr algn="just">
              <a:buFontTx/>
              <a:buNone/>
            </a:pPr>
            <a:endParaRPr lang="en-US" sz="3600" i="1" dirty="0">
              <a:solidFill>
                <a:schemeClr val="accent2"/>
              </a:solidFill>
              <a:latin typeface="Courier New" pitchFamily="49" charset="0"/>
            </a:endParaRPr>
          </a:p>
          <a:p>
            <a:r>
              <a:rPr lang="en-US" b="1" dirty="0"/>
              <a:t>Stalling logic:</a:t>
            </a:r>
            <a:endParaRPr lang="en-US" sz="4400" b="1" i="1" dirty="0">
              <a:solidFill>
                <a:schemeClr val="accent2"/>
              </a:solidFill>
            </a:endParaRPr>
          </a:p>
          <a:p>
            <a:pPr>
              <a:buFontTx/>
              <a:buNone/>
            </a:pPr>
            <a:r>
              <a:rPr lang="en-US" sz="4000" i="1" dirty="0">
                <a:solidFill>
                  <a:schemeClr val="accent2"/>
                </a:solidFill>
              </a:rPr>
              <a:t>	</a:t>
            </a:r>
            <a:r>
              <a:rPr lang="en-US" b="1" i="1" dirty="0" err="1">
                <a:latin typeface="Courier New" pitchFamily="49" charset="0"/>
              </a:rPr>
              <a:t>branchstall</a:t>
            </a:r>
            <a:r>
              <a:rPr lang="en-US" b="1" dirty="0">
                <a:latin typeface="Courier New" pitchFamily="49" charset="0"/>
              </a:rPr>
              <a:t> </a:t>
            </a:r>
            <a:r>
              <a:rPr lang="en-US" dirty="0">
                <a:latin typeface="Courier New" pitchFamily="49" charset="0"/>
              </a:rPr>
              <a:t>= </a:t>
            </a:r>
            <a:r>
              <a:rPr lang="en-US" i="1" dirty="0" err="1">
                <a:latin typeface="Courier New" pitchFamily="49" charset="0"/>
              </a:rPr>
              <a:t>BranchD</a:t>
            </a:r>
            <a:r>
              <a:rPr lang="en-US" dirty="0">
                <a:latin typeface="Courier New" pitchFamily="49" charset="0"/>
              </a:rPr>
              <a:t> AND </a:t>
            </a:r>
            <a:r>
              <a:rPr lang="en-US" i="1" dirty="0" err="1">
                <a:latin typeface="Courier New" pitchFamily="49" charset="0"/>
              </a:rPr>
              <a:t>RegWriteE</a:t>
            </a:r>
            <a:r>
              <a:rPr lang="en-US" dirty="0">
                <a:latin typeface="Courier New" pitchFamily="49" charset="0"/>
              </a:rPr>
              <a:t> AND </a:t>
            </a:r>
          </a:p>
          <a:p>
            <a:pPr>
              <a:buFontTx/>
              <a:buNone/>
            </a:pPr>
            <a:r>
              <a:rPr lang="en-US" dirty="0">
                <a:latin typeface="Courier New" pitchFamily="49" charset="0"/>
              </a:rPr>
              <a:t>                   (</a:t>
            </a:r>
            <a:r>
              <a:rPr lang="en-US" i="1" dirty="0" err="1">
                <a:latin typeface="Courier New" pitchFamily="49" charset="0"/>
              </a:rPr>
              <a:t>WriteRegE</a:t>
            </a:r>
            <a:r>
              <a:rPr lang="en-US" dirty="0">
                <a:latin typeface="Courier New" pitchFamily="49" charset="0"/>
              </a:rPr>
              <a:t> == </a:t>
            </a:r>
            <a:r>
              <a:rPr lang="en-US" i="1" dirty="0" err="1">
                <a:latin typeface="Courier New" pitchFamily="49" charset="0"/>
              </a:rPr>
              <a:t>rsD</a:t>
            </a:r>
            <a:r>
              <a:rPr lang="en-US" dirty="0">
                <a:latin typeface="Courier New" pitchFamily="49" charset="0"/>
              </a:rPr>
              <a:t> OR </a:t>
            </a:r>
            <a:r>
              <a:rPr lang="en-US" i="1" dirty="0" err="1">
                <a:latin typeface="Courier New" pitchFamily="49" charset="0"/>
              </a:rPr>
              <a:t>WriteRegE</a:t>
            </a:r>
            <a:r>
              <a:rPr lang="en-US" dirty="0">
                <a:latin typeface="Courier New" pitchFamily="49" charset="0"/>
              </a:rPr>
              <a:t> == </a:t>
            </a:r>
            <a:r>
              <a:rPr lang="en-US" i="1" dirty="0" err="1">
                <a:latin typeface="Courier New" pitchFamily="49" charset="0"/>
              </a:rPr>
              <a:t>rtD</a:t>
            </a:r>
            <a:r>
              <a:rPr lang="en-US" dirty="0">
                <a:latin typeface="Courier New" pitchFamily="49" charset="0"/>
              </a:rPr>
              <a:t>) </a:t>
            </a:r>
          </a:p>
          <a:p>
            <a:pPr>
              <a:buFontTx/>
              <a:buNone/>
            </a:pPr>
            <a:r>
              <a:rPr lang="en-US" dirty="0">
                <a:latin typeface="Courier New" pitchFamily="49" charset="0"/>
              </a:rPr>
              <a:t>                 OR </a:t>
            </a:r>
          </a:p>
          <a:p>
            <a:pPr>
              <a:buFontTx/>
              <a:buNone/>
            </a:pPr>
            <a:r>
              <a:rPr lang="en-US" dirty="0">
                <a:latin typeface="Courier New" pitchFamily="49" charset="0"/>
              </a:rPr>
              <a:t>			  </a:t>
            </a:r>
            <a:r>
              <a:rPr lang="en-US" i="1" dirty="0" err="1">
                <a:latin typeface="Courier New" pitchFamily="49" charset="0"/>
              </a:rPr>
              <a:t>BranchD</a:t>
            </a:r>
            <a:r>
              <a:rPr lang="en-US" dirty="0">
                <a:latin typeface="Courier New" pitchFamily="49" charset="0"/>
              </a:rPr>
              <a:t> AND </a:t>
            </a:r>
            <a:r>
              <a:rPr lang="en-US" i="1" dirty="0" err="1">
                <a:latin typeface="Courier New" pitchFamily="49" charset="0"/>
              </a:rPr>
              <a:t>MemtoRegM</a:t>
            </a:r>
            <a:r>
              <a:rPr lang="en-US" dirty="0">
                <a:latin typeface="Courier New" pitchFamily="49" charset="0"/>
              </a:rPr>
              <a:t> AND </a:t>
            </a:r>
          </a:p>
          <a:p>
            <a:pPr>
              <a:buFontTx/>
              <a:buNone/>
            </a:pPr>
            <a:r>
              <a:rPr lang="en-US" dirty="0">
                <a:latin typeface="Courier New" pitchFamily="49" charset="0"/>
              </a:rPr>
              <a:t>                   (</a:t>
            </a:r>
            <a:r>
              <a:rPr lang="en-US" i="1" dirty="0" err="1">
                <a:latin typeface="Courier New" pitchFamily="49" charset="0"/>
              </a:rPr>
              <a:t>WriteRegM</a:t>
            </a:r>
            <a:r>
              <a:rPr lang="en-US" dirty="0">
                <a:latin typeface="Courier New" pitchFamily="49" charset="0"/>
              </a:rPr>
              <a:t> == </a:t>
            </a:r>
            <a:r>
              <a:rPr lang="en-US" i="1" dirty="0" err="1">
                <a:latin typeface="Courier New" pitchFamily="49" charset="0"/>
              </a:rPr>
              <a:t>rsD</a:t>
            </a:r>
            <a:r>
              <a:rPr lang="en-US" dirty="0">
                <a:latin typeface="Courier New" pitchFamily="49" charset="0"/>
              </a:rPr>
              <a:t> OR </a:t>
            </a:r>
            <a:r>
              <a:rPr lang="en-US" i="1" dirty="0" err="1">
                <a:latin typeface="Courier New" pitchFamily="49" charset="0"/>
              </a:rPr>
              <a:t>WriteRegM</a:t>
            </a:r>
            <a:r>
              <a:rPr lang="en-US" dirty="0">
                <a:latin typeface="Courier New" pitchFamily="49" charset="0"/>
              </a:rPr>
              <a:t> == </a:t>
            </a:r>
            <a:r>
              <a:rPr lang="en-US" i="1" dirty="0" err="1">
                <a:latin typeface="Courier New" pitchFamily="49" charset="0"/>
              </a:rPr>
              <a:t>rtD</a:t>
            </a:r>
            <a:r>
              <a:rPr lang="en-US" dirty="0">
                <a:latin typeface="Courier New" pitchFamily="49" charset="0"/>
              </a:rPr>
              <a:t>)</a:t>
            </a:r>
          </a:p>
          <a:p>
            <a:endParaRPr lang="en-US" dirty="0">
              <a:latin typeface="Courier New" pitchFamily="49" charset="0"/>
            </a:endParaRPr>
          </a:p>
          <a:p>
            <a:pPr>
              <a:buFontTx/>
              <a:buNone/>
            </a:pPr>
            <a:r>
              <a:rPr lang="en-US" i="1" dirty="0">
                <a:latin typeface="Courier New" pitchFamily="49" charset="0"/>
              </a:rPr>
              <a:t>	</a:t>
            </a:r>
            <a:r>
              <a:rPr lang="en-US" i="1" dirty="0" err="1">
                <a:latin typeface="Courier New" pitchFamily="49" charset="0"/>
              </a:rPr>
              <a:t>StallF</a:t>
            </a:r>
            <a:r>
              <a:rPr lang="en-US" dirty="0">
                <a:latin typeface="Courier New" pitchFamily="49" charset="0"/>
              </a:rPr>
              <a:t> = </a:t>
            </a:r>
            <a:r>
              <a:rPr lang="en-US" i="1" dirty="0" err="1">
                <a:latin typeface="Courier New" pitchFamily="49" charset="0"/>
              </a:rPr>
              <a:t>StallD</a:t>
            </a:r>
            <a:r>
              <a:rPr lang="en-US" dirty="0">
                <a:latin typeface="Courier New" pitchFamily="49" charset="0"/>
              </a:rPr>
              <a:t> = </a:t>
            </a:r>
            <a:r>
              <a:rPr lang="en-US" i="1" dirty="0" err="1">
                <a:latin typeface="Courier New" pitchFamily="49" charset="0"/>
              </a:rPr>
              <a:t>FlushE</a:t>
            </a:r>
            <a:r>
              <a:rPr lang="en-US" dirty="0">
                <a:latin typeface="Courier New" pitchFamily="49" charset="0"/>
              </a:rPr>
              <a:t> = </a:t>
            </a:r>
            <a:r>
              <a:rPr lang="en-US" i="1" dirty="0" err="1">
                <a:latin typeface="Courier New" pitchFamily="49" charset="0"/>
              </a:rPr>
              <a:t>lwstall</a:t>
            </a:r>
            <a:r>
              <a:rPr lang="en-US" dirty="0">
                <a:latin typeface="Courier New" pitchFamily="49" charset="0"/>
              </a:rPr>
              <a:t> OR </a:t>
            </a:r>
            <a:r>
              <a:rPr lang="en-US" i="1" dirty="0" err="1">
                <a:latin typeface="Courier New" pitchFamily="49" charset="0"/>
              </a:rPr>
              <a:t>branchstall</a:t>
            </a:r>
            <a:endParaRPr lang="en-US" i="1" dirty="0">
              <a:latin typeface="Courier New" pitchFamily="49" charset="0"/>
            </a:endParaRPr>
          </a:p>
          <a:p>
            <a:endParaRPr lang="en-US" dirty="0"/>
          </a:p>
        </p:txBody>
      </p:sp>
    </p:spTree>
    <p:extLst>
      <p:ext uri="{BB962C8B-B14F-4D97-AF65-F5344CB8AC3E}">
        <p14:creationId xmlns:p14="http://schemas.microsoft.com/office/powerpoint/2010/main" val="370617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Branch Prediction</a:t>
            </a:r>
          </a:p>
        </p:txBody>
      </p:sp>
      <p:sp>
        <p:nvSpPr>
          <p:cNvPr id="3" name="Content Placeholder 2"/>
          <p:cNvSpPr>
            <a:spLocks noGrp="1"/>
          </p:cNvSpPr>
          <p:nvPr>
            <p:ph idx="1"/>
          </p:nvPr>
        </p:nvSpPr>
        <p:spPr/>
        <p:txBody>
          <a:bodyPr/>
          <a:lstStyle/>
          <a:p>
            <a:r>
              <a:rPr lang="en-US" dirty="0"/>
              <a:t>Guess whether branch will be taken</a:t>
            </a:r>
          </a:p>
          <a:p>
            <a:pPr lvl="1"/>
            <a:r>
              <a:rPr lang="en-US" dirty="0"/>
              <a:t>Backward branches are usually taken (loops)</a:t>
            </a:r>
          </a:p>
          <a:p>
            <a:pPr lvl="1"/>
            <a:r>
              <a:rPr lang="en-US" dirty="0"/>
              <a:t>Consider history to improve guess</a:t>
            </a:r>
          </a:p>
          <a:p>
            <a:r>
              <a:rPr lang="en-US" dirty="0"/>
              <a:t>Good prediction reduces fraction of branches requiring a flush </a:t>
            </a:r>
          </a:p>
          <a:p>
            <a:endParaRPr lang="en-US" dirty="0"/>
          </a:p>
        </p:txBody>
      </p:sp>
    </p:spTree>
    <p:extLst>
      <p:ext uri="{BB962C8B-B14F-4D97-AF65-F5344CB8AC3E}">
        <p14:creationId xmlns:p14="http://schemas.microsoft.com/office/powerpoint/2010/main" val="382156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a:t>
            </a:r>
          </a:p>
        </p:txBody>
      </p:sp>
      <p:sp>
        <p:nvSpPr>
          <p:cNvPr id="3" name="Content Placeholder 2"/>
          <p:cNvSpPr>
            <a:spLocks noGrp="1"/>
          </p:cNvSpPr>
          <p:nvPr>
            <p:ph idx="1"/>
          </p:nvPr>
        </p:nvSpPr>
        <p:spPr>
          <a:xfrm>
            <a:off x="457200" y="1600201"/>
            <a:ext cx="8229600" cy="1905000"/>
          </a:xfrm>
        </p:spPr>
        <p:txBody>
          <a:bodyPr>
            <a:normAutofit fontScale="70000" lnSpcReduction="20000"/>
          </a:bodyPr>
          <a:lstStyle/>
          <a:p>
            <a:r>
              <a:rPr lang="en-US" dirty="0"/>
              <a:t>For 5-stage pipelined processor, mark which stage the processor is in for each instruction. If data forwarding happens, mark it as an arrow from its source to destination. Note that if stalling happens, the affected instruction should remain in the same stage for one more cycle. If an instruction is fetched but flushed, mark it with X.</a:t>
            </a:r>
          </a:p>
        </p:txBody>
      </p:sp>
      <p:graphicFrame>
        <p:nvGraphicFramePr>
          <p:cNvPr id="4" name="Table 3"/>
          <p:cNvGraphicFramePr>
            <a:graphicFrameLocks noGrp="1"/>
          </p:cNvGraphicFramePr>
          <p:nvPr>
            <p:extLst/>
          </p:nvPr>
        </p:nvGraphicFramePr>
        <p:xfrm>
          <a:off x="2953455" y="3449121"/>
          <a:ext cx="6096000" cy="29667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0000"/>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11624" y="3830122"/>
            <a:ext cx="2941831" cy="2646878"/>
          </a:xfrm>
          <a:prstGeom prst="rect">
            <a:avLst/>
          </a:prstGeom>
          <a:noFill/>
        </p:spPr>
        <p:txBody>
          <a:bodyPr wrap="none" rtlCol="0">
            <a:spAutoFit/>
          </a:bodyPr>
          <a:lstStyle/>
          <a:p>
            <a:pPr>
              <a:spcAft>
                <a:spcPts val="800"/>
              </a:spcAft>
            </a:pPr>
            <a:r>
              <a:rPr lang="en-US" dirty="0">
                <a:latin typeface="Courier New" panose="02070309020205020404" pitchFamily="49" charset="0"/>
                <a:cs typeface="Courier New" panose="02070309020205020404" pitchFamily="49" charset="0"/>
              </a:rPr>
              <a:t>20: add $t0, $0, $0</a:t>
            </a:r>
          </a:p>
          <a:p>
            <a:pPr>
              <a:spcAft>
                <a:spcPts val="800"/>
              </a:spcAft>
            </a:pPr>
            <a:r>
              <a:rPr lang="en-US" dirty="0">
                <a:latin typeface="Courier New" panose="02070309020205020404" pitchFamily="49" charset="0"/>
                <a:cs typeface="Courier New" panose="02070309020205020404" pitchFamily="49" charset="0"/>
              </a:rPr>
              <a:t>24: add $t1, $0, $0</a:t>
            </a:r>
          </a:p>
          <a:p>
            <a:pPr>
              <a:spcAft>
                <a:spcPts val="800"/>
              </a:spcAft>
            </a:pPr>
            <a:r>
              <a:rPr lang="en-US" dirty="0">
                <a:latin typeface="Courier New" panose="02070309020205020404" pitchFamily="49" charset="0"/>
                <a:cs typeface="Courier New" panose="02070309020205020404" pitchFamily="49" charset="0"/>
              </a:rPr>
              <a:t>28: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$t0, $t1, 38</a:t>
            </a:r>
          </a:p>
          <a:p>
            <a:pPr>
              <a:spcAft>
                <a:spcPts val="800"/>
              </a:spcAft>
            </a:pPr>
            <a:r>
              <a:rPr lang="en-US" dirty="0">
                <a:latin typeface="Courier New" panose="02070309020205020404" pitchFamily="49" charset="0"/>
                <a:cs typeface="Courier New" panose="02070309020205020404" pitchFamily="49" charset="0"/>
              </a:rPr>
              <a:t>2C: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$t0, $0, 80</a:t>
            </a:r>
          </a:p>
          <a:p>
            <a:pPr>
              <a:spcAft>
                <a:spcPts val="800"/>
              </a:spcAft>
            </a:pPr>
            <a:r>
              <a:rPr lang="en-US" dirty="0">
                <a:latin typeface="Courier New" panose="02070309020205020404" pitchFamily="49" charset="0"/>
                <a:cs typeface="Courier New" panose="02070309020205020404" pitchFamily="49" charset="0"/>
              </a:rPr>
              <a:t>30: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$t1, $0, 90</a:t>
            </a:r>
          </a:p>
          <a:p>
            <a:pPr>
              <a:spcAft>
                <a:spcPts val="800"/>
              </a:spcAft>
            </a:pPr>
            <a:r>
              <a:rPr lang="en-US" dirty="0">
                <a:latin typeface="Courier New" panose="02070309020205020404" pitchFamily="49" charset="0"/>
                <a:cs typeface="Courier New" panose="02070309020205020404" pitchFamily="49" charset="0"/>
              </a:rPr>
              <a:t>...</a:t>
            </a:r>
          </a:p>
          <a:p>
            <a:pPr>
              <a:spcAft>
                <a:spcPts val="800"/>
              </a:spcAft>
            </a:pPr>
            <a:r>
              <a:rPr lang="en-US" dirty="0">
                <a:latin typeface="Courier New" panose="02070309020205020404" pitchFamily="49" charset="0"/>
                <a:cs typeface="Courier New" panose="02070309020205020404" pitchFamily="49" charset="0"/>
              </a:rPr>
              <a:t>64: </a:t>
            </a:r>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$t2, 0($t1)</a:t>
            </a:r>
          </a:p>
        </p:txBody>
      </p:sp>
    </p:spTree>
    <p:extLst>
      <p:ext uri="{BB962C8B-B14F-4D97-AF65-F5344CB8AC3E}">
        <p14:creationId xmlns:p14="http://schemas.microsoft.com/office/powerpoint/2010/main" val="2521327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2</a:t>
            </a:r>
          </a:p>
        </p:txBody>
      </p:sp>
      <p:sp>
        <p:nvSpPr>
          <p:cNvPr id="3" name="Content Placeholder 2"/>
          <p:cNvSpPr>
            <a:spLocks noGrp="1"/>
          </p:cNvSpPr>
          <p:nvPr>
            <p:ph idx="1"/>
          </p:nvPr>
        </p:nvSpPr>
        <p:spPr>
          <a:xfrm>
            <a:off x="457200" y="1600201"/>
            <a:ext cx="8229600" cy="1905000"/>
          </a:xfrm>
        </p:spPr>
        <p:txBody>
          <a:bodyPr>
            <a:normAutofit fontScale="70000" lnSpcReduction="20000"/>
          </a:bodyPr>
          <a:lstStyle/>
          <a:p>
            <a:r>
              <a:rPr lang="en-US" dirty="0"/>
              <a:t>For 5-stage pipelined processor, mark which stage the processor is in for each instruction. If data forwarding happens, mark it as an arrow from its source to destination. Note that if stalling happens, the affected instruction should remain in the same stage for one more cycle. If an instruction is fetched but flushed, mark it with X.</a:t>
            </a:r>
          </a:p>
        </p:txBody>
      </p:sp>
      <p:graphicFrame>
        <p:nvGraphicFramePr>
          <p:cNvPr id="4" name="Table 3"/>
          <p:cNvGraphicFramePr>
            <a:graphicFrameLocks noGrp="1"/>
          </p:cNvGraphicFramePr>
          <p:nvPr>
            <p:extLst/>
          </p:nvPr>
        </p:nvGraphicFramePr>
        <p:xfrm>
          <a:off x="2953455" y="3449121"/>
          <a:ext cx="6096000" cy="29667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0000"/>
                  </a:ext>
                </a:extLst>
              </a:tr>
              <a:tr h="370840">
                <a:tc>
                  <a:txBody>
                    <a:bodyPr/>
                    <a:lstStyle/>
                    <a:p>
                      <a:pPr algn="ctr"/>
                      <a:r>
                        <a:rPr lang="en-US" dirty="0"/>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algn="ctr"/>
                      <a:r>
                        <a:rPr lang="en-US" dirty="0"/>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r>
                        <a:rPr lang="en-US" dirty="0"/>
                        <a:t>F</a:t>
                      </a:r>
                    </a:p>
                  </a:txBody>
                  <a:tcPr/>
                </a:tc>
                <a:tc>
                  <a:txBody>
                    <a:bodyPr/>
                    <a:lstStyle/>
                    <a:p>
                      <a:pPr algn="ctr"/>
                      <a:r>
                        <a:rPr lang="en-US" dirty="0">
                          <a:solidFill>
                            <a:srgbClr val="FF0000"/>
                          </a:solidFill>
                        </a:rPr>
                        <a:t>D</a:t>
                      </a:r>
                    </a:p>
                  </a:txBody>
                  <a:tcPr/>
                </a:tc>
                <a:tc>
                  <a:txBody>
                    <a:bodyPr/>
                    <a:lstStyle/>
                    <a:p>
                      <a:pPr algn="ctr"/>
                      <a:r>
                        <a:rPr lang="en-US" dirty="0"/>
                        <a:t>D</a:t>
                      </a:r>
                    </a:p>
                  </a:txBody>
                  <a:tcPr/>
                </a:tc>
                <a:tc>
                  <a:txBody>
                    <a:bodyPr/>
                    <a:lstStyle/>
                    <a:p>
                      <a:pPr algn="ctr"/>
                      <a:r>
                        <a:rPr lang="en-US" dirty="0">
                          <a:solidFill>
                            <a:schemeClr val="tx1"/>
                          </a:solidFill>
                        </a:rPr>
                        <a:t>E</a:t>
                      </a:r>
                    </a:p>
                  </a:txBody>
                  <a:tcPr/>
                </a:tc>
                <a:tc>
                  <a:txBody>
                    <a:bodyPr/>
                    <a:lstStyle/>
                    <a:p>
                      <a:pPr algn="ctr"/>
                      <a:r>
                        <a:rPr lang="en-US" dirty="0"/>
                        <a:t>M</a:t>
                      </a:r>
                    </a:p>
                  </a:txBody>
                  <a:tcPr/>
                </a:tc>
                <a:tc>
                  <a:txBody>
                    <a:bodyPr/>
                    <a:lstStyle/>
                    <a:p>
                      <a:pPr algn="ctr"/>
                      <a:r>
                        <a:rPr lang="en-US" dirty="0"/>
                        <a:t>W</a:t>
                      </a:r>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endParaRPr lang="en-US"/>
                    </a:p>
                  </a:txBody>
                  <a:tcPr/>
                </a:tc>
                <a:tc>
                  <a:txBody>
                    <a:bodyPr/>
                    <a:lstStyle/>
                    <a:p>
                      <a:pPr algn="ctr"/>
                      <a:r>
                        <a:rPr lang="en-US" dirty="0">
                          <a:solidFill>
                            <a:schemeClr val="tx1"/>
                          </a:solidFill>
                        </a:rPr>
                        <a:t>F</a:t>
                      </a:r>
                    </a:p>
                  </a:txBody>
                  <a:tcP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dirty="0">
                          <a:solidFill>
                            <a:schemeClr val="tx1"/>
                          </a:solidFill>
                        </a:rPr>
                        <a:t>D</a:t>
                      </a:r>
                    </a:p>
                  </a:txBody>
                  <a:tcP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dirty="0"/>
                        <a:t>E</a:t>
                      </a:r>
                    </a:p>
                  </a:txBody>
                  <a:tcP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dirty="0"/>
                        <a:t>M</a:t>
                      </a:r>
                    </a:p>
                  </a:txBody>
                  <a:tcP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dirty="0"/>
                        <a:t>W</a:t>
                      </a:r>
                    </a:p>
                  </a:txBody>
                  <a:tcP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endParaRPr lang="en-US"/>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endParaRPr lang="en-US"/>
                    </a:p>
                  </a:txBody>
                  <a:tcPr/>
                </a:tc>
                <a:tc>
                  <a:txBody>
                    <a:bodyPr/>
                    <a:lstStyle/>
                    <a:p>
                      <a:pPr algn="ctr"/>
                      <a:endParaRPr lang="en-US" dirty="0"/>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6"/>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endParaRPr lang="en-US"/>
                    </a:p>
                  </a:txBody>
                  <a:tcPr/>
                </a:tc>
                <a:tc>
                  <a:txBody>
                    <a:bodyPr/>
                    <a:lstStyle/>
                    <a:p>
                      <a:pPr algn="ctr"/>
                      <a:endParaRPr lang="en-US" dirty="0"/>
                    </a:p>
                  </a:txBody>
                  <a:tcPr/>
                </a:tc>
                <a:tc>
                  <a:txBody>
                    <a:bodyPr/>
                    <a:lstStyle/>
                    <a:p>
                      <a:pPr algn="ctr"/>
                      <a:r>
                        <a:rPr lang="en-US" dirty="0">
                          <a:solidFill>
                            <a:schemeClr val="tx1"/>
                          </a:solidFill>
                        </a:rPr>
                        <a:t>F</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M</a:t>
                      </a:r>
                    </a:p>
                  </a:txBody>
                  <a:tcPr/>
                </a:tc>
                <a:tc>
                  <a:txBody>
                    <a:bodyPr/>
                    <a:lstStyle/>
                    <a:p>
                      <a:pPr algn="ctr"/>
                      <a:r>
                        <a:rPr lang="en-US" dirty="0"/>
                        <a:t>W</a:t>
                      </a: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11624" y="3830122"/>
            <a:ext cx="2941831" cy="2646878"/>
          </a:xfrm>
          <a:prstGeom prst="rect">
            <a:avLst/>
          </a:prstGeom>
          <a:noFill/>
        </p:spPr>
        <p:txBody>
          <a:bodyPr wrap="none" rtlCol="0">
            <a:spAutoFit/>
          </a:bodyPr>
          <a:lstStyle/>
          <a:p>
            <a:pPr>
              <a:spcAft>
                <a:spcPts val="800"/>
              </a:spcAft>
            </a:pPr>
            <a:r>
              <a:rPr lang="en-US" dirty="0">
                <a:latin typeface="Courier New" panose="02070309020205020404" pitchFamily="49" charset="0"/>
                <a:cs typeface="Courier New" panose="02070309020205020404" pitchFamily="49" charset="0"/>
              </a:rPr>
              <a:t>20: add $t0, $0, $0</a:t>
            </a:r>
          </a:p>
          <a:p>
            <a:pPr>
              <a:spcAft>
                <a:spcPts val="800"/>
              </a:spcAft>
            </a:pPr>
            <a:r>
              <a:rPr lang="en-US" dirty="0">
                <a:latin typeface="Courier New" panose="02070309020205020404" pitchFamily="49" charset="0"/>
                <a:cs typeface="Courier New" panose="02070309020205020404" pitchFamily="49" charset="0"/>
              </a:rPr>
              <a:t>24: add $t1, $0, $0</a:t>
            </a:r>
          </a:p>
          <a:p>
            <a:pPr>
              <a:spcAft>
                <a:spcPts val="800"/>
              </a:spcAft>
            </a:pPr>
            <a:r>
              <a:rPr lang="en-US" dirty="0">
                <a:latin typeface="Courier New" panose="02070309020205020404" pitchFamily="49" charset="0"/>
                <a:cs typeface="Courier New" panose="02070309020205020404" pitchFamily="49" charset="0"/>
              </a:rPr>
              <a:t>28: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$t0, $t1, 38</a:t>
            </a:r>
          </a:p>
          <a:p>
            <a:pPr>
              <a:spcAft>
                <a:spcPts val="800"/>
              </a:spcAft>
            </a:pPr>
            <a:r>
              <a:rPr lang="en-US" dirty="0">
                <a:latin typeface="Courier New" panose="02070309020205020404" pitchFamily="49" charset="0"/>
                <a:cs typeface="Courier New" panose="02070309020205020404" pitchFamily="49" charset="0"/>
              </a:rPr>
              <a:t>2C: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$t0, $0, 80</a:t>
            </a:r>
          </a:p>
          <a:p>
            <a:pPr>
              <a:spcAft>
                <a:spcPts val="800"/>
              </a:spcAft>
            </a:pPr>
            <a:r>
              <a:rPr lang="en-US" dirty="0">
                <a:latin typeface="Courier New" panose="02070309020205020404" pitchFamily="49" charset="0"/>
                <a:cs typeface="Courier New" panose="02070309020205020404" pitchFamily="49" charset="0"/>
              </a:rPr>
              <a:t>30: </a:t>
            </a:r>
            <a:r>
              <a:rPr lang="en-US" dirty="0" err="1">
                <a:latin typeface="Courier New" panose="02070309020205020404" pitchFamily="49" charset="0"/>
                <a:cs typeface="Courier New" panose="02070309020205020404" pitchFamily="49" charset="0"/>
              </a:rPr>
              <a:t>beq</a:t>
            </a:r>
            <a:r>
              <a:rPr lang="en-US" dirty="0">
                <a:latin typeface="Courier New" panose="02070309020205020404" pitchFamily="49" charset="0"/>
                <a:cs typeface="Courier New" panose="02070309020205020404" pitchFamily="49" charset="0"/>
              </a:rPr>
              <a:t> $t1, $0, 90</a:t>
            </a:r>
          </a:p>
          <a:p>
            <a:pPr>
              <a:spcAft>
                <a:spcPts val="800"/>
              </a:spcAft>
            </a:pPr>
            <a:r>
              <a:rPr lang="en-US" dirty="0">
                <a:latin typeface="Courier New" panose="02070309020205020404" pitchFamily="49" charset="0"/>
                <a:cs typeface="Courier New" panose="02070309020205020404" pitchFamily="49" charset="0"/>
              </a:rPr>
              <a:t>...</a:t>
            </a:r>
          </a:p>
          <a:p>
            <a:pPr>
              <a:spcAft>
                <a:spcPts val="800"/>
              </a:spcAft>
            </a:pPr>
            <a:r>
              <a:rPr lang="en-US" dirty="0">
                <a:latin typeface="Courier New" panose="02070309020205020404" pitchFamily="49" charset="0"/>
                <a:cs typeface="Courier New" panose="02070309020205020404" pitchFamily="49" charset="0"/>
              </a:rPr>
              <a:t>64: </a:t>
            </a:r>
            <a:r>
              <a:rPr lang="en-US" dirty="0" err="1">
                <a:latin typeface="Courier New" panose="02070309020205020404" pitchFamily="49" charset="0"/>
                <a:cs typeface="Courier New" panose="02070309020205020404" pitchFamily="49" charset="0"/>
              </a:rPr>
              <a:t>lw</a:t>
            </a:r>
            <a:r>
              <a:rPr lang="en-US" dirty="0">
                <a:latin typeface="Courier New" panose="02070309020205020404" pitchFamily="49" charset="0"/>
                <a:cs typeface="Courier New" panose="02070309020205020404" pitchFamily="49" charset="0"/>
              </a:rPr>
              <a:t> $t2, 0($t1)</a:t>
            </a:r>
          </a:p>
        </p:txBody>
      </p:sp>
      <p:cxnSp>
        <p:nvCxnSpPr>
          <p:cNvPr id="8" name="Straight Arrow Connector 7"/>
          <p:cNvCxnSpPr/>
          <p:nvPr/>
        </p:nvCxnSpPr>
        <p:spPr>
          <a:xfrm>
            <a:off x="5562600" y="4363521"/>
            <a:ext cx="0" cy="4378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838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Performance Example</a:t>
            </a:r>
          </a:p>
        </p:txBody>
      </p:sp>
      <p:sp>
        <p:nvSpPr>
          <p:cNvPr id="3" name="Content Placeholder 2"/>
          <p:cNvSpPr>
            <a:spLocks noGrp="1"/>
          </p:cNvSpPr>
          <p:nvPr>
            <p:ph idx="1"/>
          </p:nvPr>
        </p:nvSpPr>
        <p:spPr/>
        <p:txBody>
          <a:bodyPr>
            <a:normAutofit fontScale="92500" lnSpcReduction="20000"/>
          </a:bodyPr>
          <a:lstStyle/>
          <a:p>
            <a:pPr algn="just">
              <a:lnSpc>
                <a:spcPct val="90000"/>
              </a:lnSpc>
              <a:buFontTx/>
              <a:buChar char="•"/>
            </a:pPr>
            <a:r>
              <a:rPr lang="en-US" sz="2000" dirty="0">
                <a:cs typeface="Arial" charset="0"/>
              </a:rPr>
              <a:t>SPECINT2000 benchmark: </a:t>
            </a:r>
          </a:p>
          <a:p>
            <a:pPr lvl="1" algn="just">
              <a:lnSpc>
                <a:spcPct val="90000"/>
              </a:lnSpc>
              <a:buFontTx/>
              <a:buChar char="–"/>
            </a:pPr>
            <a:r>
              <a:rPr lang="en-US" sz="1800" dirty="0">
                <a:cs typeface="Arial" charset="0"/>
              </a:rPr>
              <a:t>25% loads</a:t>
            </a:r>
          </a:p>
          <a:p>
            <a:pPr lvl="1" algn="just">
              <a:lnSpc>
                <a:spcPct val="90000"/>
              </a:lnSpc>
              <a:buFontTx/>
              <a:buChar char="–"/>
            </a:pPr>
            <a:r>
              <a:rPr lang="en-US" sz="1800" dirty="0">
                <a:cs typeface="Arial" charset="0"/>
              </a:rPr>
              <a:t>10% stores </a:t>
            </a:r>
          </a:p>
          <a:p>
            <a:pPr lvl="1" algn="just">
              <a:lnSpc>
                <a:spcPct val="90000"/>
              </a:lnSpc>
              <a:buFontTx/>
              <a:buChar char="–"/>
            </a:pPr>
            <a:r>
              <a:rPr lang="en-US" sz="1800" dirty="0">
                <a:cs typeface="Arial" charset="0"/>
              </a:rPr>
              <a:t>11% branches</a:t>
            </a:r>
          </a:p>
          <a:p>
            <a:pPr lvl="1" algn="just">
              <a:lnSpc>
                <a:spcPct val="90000"/>
              </a:lnSpc>
              <a:buFontTx/>
              <a:buChar char="–"/>
            </a:pPr>
            <a:r>
              <a:rPr lang="en-US" sz="1800" dirty="0">
                <a:cs typeface="Arial" charset="0"/>
              </a:rPr>
              <a:t>2% jumps</a:t>
            </a:r>
          </a:p>
          <a:p>
            <a:pPr lvl="1" algn="just">
              <a:lnSpc>
                <a:spcPct val="90000"/>
              </a:lnSpc>
              <a:buFontTx/>
              <a:buChar char="–"/>
            </a:pPr>
            <a:r>
              <a:rPr lang="en-US" sz="1800" dirty="0">
                <a:cs typeface="Arial" charset="0"/>
              </a:rPr>
              <a:t>52% R-type</a:t>
            </a:r>
          </a:p>
          <a:p>
            <a:pPr algn="just">
              <a:lnSpc>
                <a:spcPct val="90000"/>
              </a:lnSpc>
              <a:buFontTx/>
              <a:buChar char="•"/>
            </a:pPr>
            <a:r>
              <a:rPr lang="en-US" sz="2000" dirty="0">
                <a:cs typeface="Arial" charset="0"/>
              </a:rPr>
              <a:t>Suppose:</a:t>
            </a:r>
          </a:p>
          <a:p>
            <a:pPr lvl="1" algn="just">
              <a:lnSpc>
                <a:spcPct val="90000"/>
              </a:lnSpc>
              <a:buFontTx/>
              <a:buChar char="–"/>
            </a:pPr>
            <a:r>
              <a:rPr lang="en-US" sz="1800" dirty="0">
                <a:cs typeface="Arial" charset="0"/>
              </a:rPr>
              <a:t>40% of loads used by next instruction</a:t>
            </a:r>
          </a:p>
          <a:p>
            <a:pPr lvl="1" algn="just">
              <a:lnSpc>
                <a:spcPct val="90000"/>
              </a:lnSpc>
              <a:buFontTx/>
              <a:buChar char="–"/>
            </a:pPr>
            <a:r>
              <a:rPr lang="en-US" sz="1800" dirty="0">
                <a:cs typeface="Arial" charset="0"/>
              </a:rPr>
              <a:t>25% of branches </a:t>
            </a:r>
            <a:r>
              <a:rPr lang="en-US" sz="1800" dirty="0" err="1">
                <a:cs typeface="Arial" charset="0"/>
              </a:rPr>
              <a:t>mispredicted</a:t>
            </a:r>
            <a:endParaRPr lang="en-US" sz="1800" dirty="0">
              <a:cs typeface="Arial" charset="0"/>
            </a:endParaRPr>
          </a:p>
          <a:p>
            <a:pPr lvl="1" algn="just">
              <a:lnSpc>
                <a:spcPct val="90000"/>
              </a:lnSpc>
              <a:buFontTx/>
              <a:buChar char="–"/>
            </a:pPr>
            <a:r>
              <a:rPr lang="en-US" sz="1800" dirty="0">
                <a:cs typeface="Arial" charset="0"/>
              </a:rPr>
              <a:t>All jumps flush next instruction</a:t>
            </a:r>
          </a:p>
          <a:p>
            <a:pPr algn="just">
              <a:lnSpc>
                <a:spcPct val="90000"/>
              </a:lnSpc>
              <a:buFontTx/>
              <a:buChar char="•"/>
            </a:pPr>
            <a:r>
              <a:rPr lang="en-US" sz="2000" b="1" dirty="0">
                <a:cs typeface="Arial" charset="0"/>
              </a:rPr>
              <a:t>What is the average CPI?</a:t>
            </a:r>
          </a:p>
          <a:p>
            <a:pPr lvl="1" algn="just">
              <a:lnSpc>
                <a:spcPct val="90000"/>
              </a:lnSpc>
              <a:buFontTx/>
              <a:buChar char="–"/>
            </a:pPr>
            <a:endParaRPr lang="en-US" sz="1800" dirty="0">
              <a:cs typeface="Arial" charset="0"/>
            </a:endParaRPr>
          </a:p>
          <a:p>
            <a:pPr lvl="1" algn="just">
              <a:lnSpc>
                <a:spcPct val="90000"/>
              </a:lnSpc>
              <a:buFontTx/>
              <a:buChar char="–"/>
            </a:pPr>
            <a:endParaRPr lang="en-US" sz="1800" dirty="0">
              <a:cs typeface="Arial" charset="0"/>
            </a:endParaRPr>
          </a:p>
          <a:p>
            <a:pPr lvl="1" algn="just">
              <a:lnSpc>
                <a:spcPct val="90000"/>
              </a:lnSpc>
              <a:buFontTx/>
              <a:buChar char="–"/>
            </a:pPr>
            <a:endParaRPr lang="en-US" sz="1800" dirty="0">
              <a:cs typeface="Arial" charset="0"/>
            </a:endParaRPr>
          </a:p>
          <a:p>
            <a:pPr lvl="1" algn="just">
              <a:lnSpc>
                <a:spcPct val="90000"/>
              </a:lnSpc>
              <a:spcBef>
                <a:spcPts val="600"/>
              </a:spcBef>
              <a:spcAft>
                <a:spcPts val="600"/>
              </a:spcAft>
            </a:pPr>
            <a:endParaRPr lang="en-US" sz="200" b="1" dirty="0">
              <a:cs typeface="Arial" charset="0"/>
            </a:endParaRPr>
          </a:p>
          <a:p>
            <a:pPr marL="457200" lvl="1" indent="0" algn="just">
              <a:lnSpc>
                <a:spcPct val="90000"/>
              </a:lnSpc>
              <a:spcBef>
                <a:spcPts val="600"/>
              </a:spcBef>
              <a:spcAft>
                <a:spcPts val="600"/>
              </a:spcAft>
              <a:buNone/>
            </a:pPr>
            <a:r>
              <a:rPr lang="en-US" sz="1800" dirty="0">
                <a:cs typeface="Arial" charset="0"/>
              </a:rPr>
              <a:t>     </a:t>
            </a:r>
          </a:p>
          <a:p>
            <a:pPr marL="457200" lvl="1" indent="0" algn="just">
              <a:lnSpc>
                <a:spcPct val="90000"/>
              </a:lnSpc>
              <a:spcBef>
                <a:spcPts val="600"/>
              </a:spcBef>
              <a:spcAft>
                <a:spcPts val="600"/>
              </a:spcAft>
              <a:buNone/>
            </a:pPr>
            <a:r>
              <a:rPr lang="en-US" sz="1800" b="1" dirty="0">
                <a:cs typeface="Arial" charset="0"/>
              </a:rPr>
              <a:t>                       </a:t>
            </a:r>
          </a:p>
          <a:p>
            <a:endParaRPr lang="en-US" dirty="0"/>
          </a:p>
        </p:txBody>
      </p:sp>
    </p:spTree>
    <p:extLst>
      <p:ext uri="{BB962C8B-B14F-4D97-AF65-F5344CB8AC3E}">
        <p14:creationId xmlns:p14="http://schemas.microsoft.com/office/powerpoint/2010/main" val="519197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Performance Example</a:t>
            </a:r>
          </a:p>
        </p:txBody>
      </p:sp>
      <p:sp>
        <p:nvSpPr>
          <p:cNvPr id="3" name="Content Placeholder 2"/>
          <p:cNvSpPr>
            <a:spLocks noGrp="1"/>
          </p:cNvSpPr>
          <p:nvPr>
            <p:ph idx="1"/>
          </p:nvPr>
        </p:nvSpPr>
        <p:spPr/>
        <p:txBody>
          <a:bodyPr>
            <a:normAutofit fontScale="92500" lnSpcReduction="20000"/>
          </a:bodyPr>
          <a:lstStyle/>
          <a:p>
            <a:pPr algn="just">
              <a:lnSpc>
                <a:spcPct val="90000"/>
              </a:lnSpc>
              <a:buFontTx/>
              <a:buChar char="•"/>
            </a:pPr>
            <a:r>
              <a:rPr lang="en-US" sz="2000" dirty="0">
                <a:cs typeface="Arial" charset="0"/>
              </a:rPr>
              <a:t>SPECINT2000 benchmark: </a:t>
            </a:r>
          </a:p>
          <a:p>
            <a:pPr lvl="1" algn="just">
              <a:lnSpc>
                <a:spcPct val="90000"/>
              </a:lnSpc>
              <a:buFontTx/>
              <a:buChar char="–"/>
            </a:pPr>
            <a:r>
              <a:rPr lang="en-US" sz="1800" dirty="0">
                <a:cs typeface="Arial" charset="0"/>
              </a:rPr>
              <a:t>25% loads</a:t>
            </a:r>
          </a:p>
          <a:p>
            <a:pPr lvl="1" algn="just">
              <a:lnSpc>
                <a:spcPct val="90000"/>
              </a:lnSpc>
              <a:buFontTx/>
              <a:buChar char="–"/>
            </a:pPr>
            <a:r>
              <a:rPr lang="en-US" sz="1800" dirty="0">
                <a:cs typeface="Arial" charset="0"/>
              </a:rPr>
              <a:t>10% stores </a:t>
            </a:r>
          </a:p>
          <a:p>
            <a:pPr lvl="1" algn="just">
              <a:lnSpc>
                <a:spcPct val="90000"/>
              </a:lnSpc>
              <a:buFontTx/>
              <a:buChar char="–"/>
            </a:pPr>
            <a:r>
              <a:rPr lang="en-US" sz="1800" dirty="0">
                <a:cs typeface="Arial" charset="0"/>
              </a:rPr>
              <a:t>11% branches</a:t>
            </a:r>
          </a:p>
          <a:p>
            <a:pPr lvl="1" algn="just">
              <a:lnSpc>
                <a:spcPct val="90000"/>
              </a:lnSpc>
              <a:buFontTx/>
              <a:buChar char="–"/>
            </a:pPr>
            <a:r>
              <a:rPr lang="en-US" sz="1800" dirty="0">
                <a:cs typeface="Arial" charset="0"/>
              </a:rPr>
              <a:t>2% jumps</a:t>
            </a:r>
          </a:p>
          <a:p>
            <a:pPr lvl="1" algn="just">
              <a:lnSpc>
                <a:spcPct val="90000"/>
              </a:lnSpc>
              <a:buFontTx/>
              <a:buChar char="–"/>
            </a:pPr>
            <a:r>
              <a:rPr lang="en-US" sz="1800" dirty="0">
                <a:cs typeface="Arial" charset="0"/>
              </a:rPr>
              <a:t>52% R-type</a:t>
            </a:r>
          </a:p>
          <a:p>
            <a:pPr algn="just">
              <a:lnSpc>
                <a:spcPct val="90000"/>
              </a:lnSpc>
              <a:buFontTx/>
              <a:buChar char="•"/>
            </a:pPr>
            <a:r>
              <a:rPr lang="en-US" sz="2000" dirty="0">
                <a:cs typeface="Arial" charset="0"/>
              </a:rPr>
              <a:t>Suppose:</a:t>
            </a:r>
          </a:p>
          <a:p>
            <a:pPr lvl="1" algn="just">
              <a:lnSpc>
                <a:spcPct val="90000"/>
              </a:lnSpc>
              <a:buFontTx/>
              <a:buChar char="–"/>
            </a:pPr>
            <a:r>
              <a:rPr lang="en-US" sz="1800" dirty="0">
                <a:cs typeface="Arial" charset="0"/>
              </a:rPr>
              <a:t>40% of loads used by next instruction</a:t>
            </a:r>
          </a:p>
          <a:p>
            <a:pPr lvl="1" algn="just">
              <a:lnSpc>
                <a:spcPct val="90000"/>
              </a:lnSpc>
              <a:buFontTx/>
              <a:buChar char="–"/>
            </a:pPr>
            <a:r>
              <a:rPr lang="en-US" sz="1800" dirty="0">
                <a:cs typeface="Arial" charset="0"/>
              </a:rPr>
              <a:t>25% of branches </a:t>
            </a:r>
            <a:r>
              <a:rPr lang="en-US" sz="1800" dirty="0" err="1">
                <a:cs typeface="Arial" charset="0"/>
              </a:rPr>
              <a:t>mispredicted</a:t>
            </a:r>
            <a:endParaRPr lang="en-US" sz="1800" dirty="0">
              <a:cs typeface="Arial" charset="0"/>
            </a:endParaRPr>
          </a:p>
          <a:p>
            <a:pPr lvl="1" algn="just">
              <a:lnSpc>
                <a:spcPct val="90000"/>
              </a:lnSpc>
              <a:buFontTx/>
              <a:buChar char="–"/>
            </a:pPr>
            <a:r>
              <a:rPr lang="en-US" sz="1800" dirty="0">
                <a:cs typeface="Arial" charset="0"/>
              </a:rPr>
              <a:t>All jumps flush next instruction</a:t>
            </a:r>
          </a:p>
          <a:p>
            <a:pPr algn="just">
              <a:lnSpc>
                <a:spcPct val="90000"/>
              </a:lnSpc>
              <a:buFontTx/>
              <a:buChar char="•"/>
            </a:pPr>
            <a:r>
              <a:rPr lang="en-US" sz="2000" b="1" dirty="0">
                <a:cs typeface="Arial" charset="0"/>
              </a:rPr>
              <a:t>What is the average CPI?</a:t>
            </a:r>
          </a:p>
          <a:p>
            <a:pPr lvl="1" algn="just">
              <a:lnSpc>
                <a:spcPct val="90000"/>
              </a:lnSpc>
              <a:buFontTx/>
              <a:buChar char="–"/>
            </a:pPr>
            <a:r>
              <a:rPr lang="en-US" sz="1800" dirty="0">
                <a:cs typeface="Arial" charset="0"/>
              </a:rPr>
              <a:t>Load/Branch CPI = 1 when no stalling, 2 when stalling</a:t>
            </a:r>
          </a:p>
          <a:p>
            <a:pPr lvl="1" algn="just">
              <a:lnSpc>
                <a:spcPct val="90000"/>
              </a:lnSpc>
              <a:buFontTx/>
              <a:buChar char="–"/>
            </a:pPr>
            <a:r>
              <a:rPr lang="en-US" sz="1800" dirty="0" err="1">
                <a:cs typeface="Arial" charset="0"/>
              </a:rPr>
              <a:t>CPI</a:t>
            </a:r>
            <a:r>
              <a:rPr lang="en-US" sz="1800" baseline="-25000" dirty="0" err="1">
                <a:cs typeface="Arial" charset="0"/>
              </a:rPr>
              <a:t>lw</a:t>
            </a:r>
            <a:r>
              <a:rPr lang="en-US" sz="1800" dirty="0">
                <a:cs typeface="Arial" charset="0"/>
              </a:rPr>
              <a:t> = 1(0.6) + 2(0.4) = 1.4</a:t>
            </a:r>
          </a:p>
          <a:p>
            <a:pPr lvl="1" algn="just">
              <a:lnSpc>
                <a:spcPct val="90000"/>
              </a:lnSpc>
              <a:buFontTx/>
              <a:buChar char="–"/>
            </a:pPr>
            <a:r>
              <a:rPr lang="en-US" sz="1800" dirty="0" err="1">
                <a:cs typeface="Arial" charset="0"/>
              </a:rPr>
              <a:t>CPI</a:t>
            </a:r>
            <a:r>
              <a:rPr lang="en-US" sz="1800" baseline="-25000" dirty="0" err="1">
                <a:cs typeface="Arial" charset="0"/>
              </a:rPr>
              <a:t>beq</a:t>
            </a:r>
            <a:r>
              <a:rPr lang="en-US" sz="1800" dirty="0">
                <a:cs typeface="Arial" charset="0"/>
              </a:rPr>
              <a:t> = 1(0.75) + 2(0.25) = 1.25</a:t>
            </a:r>
          </a:p>
          <a:p>
            <a:pPr lvl="1" algn="just">
              <a:lnSpc>
                <a:spcPct val="90000"/>
              </a:lnSpc>
              <a:spcBef>
                <a:spcPts val="600"/>
              </a:spcBef>
              <a:spcAft>
                <a:spcPts val="600"/>
              </a:spcAft>
            </a:pPr>
            <a:endParaRPr lang="en-US" sz="200" b="1" dirty="0">
              <a:cs typeface="Arial" charset="0"/>
            </a:endParaRPr>
          </a:p>
          <a:p>
            <a:pPr marL="457200" lvl="1" indent="0" algn="just">
              <a:lnSpc>
                <a:spcPct val="90000"/>
              </a:lnSpc>
              <a:spcBef>
                <a:spcPts val="600"/>
              </a:spcBef>
              <a:spcAft>
                <a:spcPts val="600"/>
              </a:spcAft>
              <a:buNone/>
            </a:pPr>
            <a:r>
              <a:rPr lang="en-US" sz="1800" b="1" dirty="0">
                <a:cs typeface="Arial" charset="0"/>
              </a:rPr>
              <a:t>Average CPI = </a:t>
            </a:r>
            <a:r>
              <a:rPr lang="en-US" sz="1800" dirty="0">
                <a:cs typeface="Arial" charset="0"/>
              </a:rPr>
              <a:t>(0.25)(1.4) + (0.1)(1) + (0.11)(1.25) + (0.02)(2) + (0.52)(1)     </a:t>
            </a:r>
          </a:p>
          <a:p>
            <a:pPr marL="457200" lvl="1" indent="0" algn="just">
              <a:lnSpc>
                <a:spcPct val="90000"/>
              </a:lnSpc>
              <a:spcBef>
                <a:spcPts val="600"/>
              </a:spcBef>
              <a:spcAft>
                <a:spcPts val="600"/>
              </a:spcAft>
              <a:buNone/>
            </a:pPr>
            <a:r>
              <a:rPr lang="en-US" sz="1800" b="1" dirty="0">
                <a:cs typeface="Arial" charset="0"/>
              </a:rPr>
              <a:t>                 = 1.15</a:t>
            </a:r>
          </a:p>
          <a:p>
            <a:endParaRPr lang="en-US" dirty="0"/>
          </a:p>
        </p:txBody>
      </p:sp>
    </p:spTree>
    <p:extLst>
      <p:ext uri="{BB962C8B-B14F-4D97-AF65-F5344CB8AC3E}">
        <p14:creationId xmlns:p14="http://schemas.microsoft.com/office/powerpoint/2010/main" val="653478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Processor</a:t>
            </a:r>
          </a:p>
        </p:txBody>
      </p:sp>
      <p:graphicFrame>
        <p:nvGraphicFramePr>
          <p:cNvPr id="4" name="Object 7"/>
          <p:cNvGraphicFramePr>
            <a:graphicFrameLocks noGrp="1" noChangeAspect="1"/>
          </p:cNvGraphicFramePr>
          <p:nvPr>
            <p:ph sz="half" idx="4294967295"/>
            <p:custDataLst>
              <p:tags r:id="rId2"/>
            </p:custDataLst>
          </p:nvPr>
        </p:nvGraphicFramePr>
        <p:xfrm>
          <a:off x="460895" y="1417637"/>
          <a:ext cx="8225905" cy="4911725"/>
        </p:xfrm>
        <a:graphic>
          <a:graphicData uri="http://schemas.openxmlformats.org/presentationml/2006/ole">
            <mc:AlternateContent xmlns:mc="http://schemas.openxmlformats.org/markup-compatibility/2006">
              <mc:Choice xmlns:v="urn:schemas-microsoft-com:vml" Requires="v">
                <p:oleObj spid="_x0000_s44035" name="Visio" r:id="rId4" imgW="6961326" imgH="4155570" progId="Visio.Drawing.11">
                  <p:embed/>
                </p:oleObj>
              </mc:Choice>
              <mc:Fallback>
                <p:oleObj name="Visio" r:id="rId4" imgW="6961326" imgH="4155570" progId="Visio.Drawing.11">
                  <p:embed/>
                  <p:pic>
                    <p:nvPicPr>
                      <p:cNvPr id="0" name=""/>
                      <p:cNvPicPr>
                        <a:picLocks noChangeAspect="1" noChangeArrowheads="1"/>
                      </p:cNvPicPr>
                      <p:nvPr/>
                    </p:nvPicPr>
                    <p:blipFill>
                      <a:blip r:embed="rId5"/>
                      <a:srcRect/>
                      <a:stretch>
                        <a:fillRect/>
                      </a:stretch>
                    </p:blipFill>
                    <p:spPr bwMode="auto">
                      <a:xfrm>
                        <a:off x="460895" y="1417637"/>
                        <a:ext cx="8225905" cy="4911725"/>
                      </a:xfrm>
                      <a:prstGeom prst="rect">
                        <a:avLst/>
                      </a:prstGeom>
                    </p:spPr>
                  </p:pic>
                </p:oleObj>
              </mc:Fallback>
            </mc:AlternateContent>
          </a:graphicData>
        </a:graphic>
      </p:graphicFrame>
      <p:sp>
        <p:nvSpPr>
          <p:cNvPr id="3" name="Rectangle 2"/>
          <p:cNvSpPr/>
          <p:nvPr/>
        </p:nvSpPr>
        <p:spPr>
          <a:xfrm>
            <a:off x="2385953" y="6329362"/>
            <a:ext cx="4372094" cy="341632"/>
          </a:xfrm>
          <a:prstGeom prst="rect">
            <a:avLst/>
          </a:prstGeom>
        </p:spPr>
        <p:txBody>
          <a:bodyPr wrap="none">
            <a:spAutoFit/>
          </a:bodyPr>
          <a:lstStyle/>
          <a:p>
            <a:pPr marL="342900" indent="-342900">
              <a:lnSpc>
                <a:spcPct val="90000"/>
              </a:lnSpc>
              <a:spcBef>
                <a:spcPct val="20000"/>
              </a:spcBef>
            </a:pPr>
            <a:r>
              <a:rPr lang="en-US" i="1" dirty="0">
                <a:latin typeface="Times New Roman" pitchFamily="18" charset="0"/>
                <a:cs typeface="Arial" charset="0"/>
              </a:rPr>
              <a:t>T</a:t>
            </a:r>
            <a:r>
              <a:rPr lang="en-US" i="1" baseline="-25000" dirty="0">
                <a:latin typeface="Times New Roman" pitchFamily="18" charset="0"/>
                <a:cs typeface="Arial" charset="0"/>
              </a:rPr>
              <a:t>c</a:t>
            </a:r>
            <a:r>
              <a:rPr lang="en-US" dirty="0">
                <a:latin typeface="Times New Roman" pitchFamily="18" charset="0"/>
                <a:cs typeface="Arial" charset="0"/>
              </a:rPr>
              <a:t> = 2(</a:t>
            </a:r>
            <a:r>
              <a:rPr lang="en-US" i="1" dirty="0" err="1">
                <a:latin typeface="Times New Roman" pitchFamily="18" charset="0"/>
                <a:cs typeface="Arial" charset="0"/>
              </a:rPr>
              <a:t>t</a:t>
            </a:r>
            <a:r>
              <a:rPr lang="en-US" i="1" baseline="-25000" dirty="0" err="1">
                <a:latin typeface="Times New Roman" pitchFamily="18" charset="0"/>
                <a:cs typeface="Arial" charset="0"/>
              </a:rPr>
              <a:t>RFread</a:t>
            </a:r>
            <a:r>
              <a:rPr lang="en-US" i="1" dirty="0">
                <a:latin typeface="Times New Roman" pitchFamily="18" charset="0"/>
                <a:cs typeface="Arial" charset="0"/>
              </a:rPr>
              <a:t> + </a:t>
            </a:r>
            <a:r>
              <a:rPr lang="en-US" i="1" dirty="0" err="1">
                <a:latin typeface="Times New Roman" pitchFamily="18" charset="0"/>
                <a:cs typeface="Arial" charset="0"/>
              </a:rPr>
              <a:t>t</a:t>
            </a:r>
            <a:r>
              <a:rPr lang="en-US" i="1" baseline="-25000" dirty="0" err="1">
                <a:latin typeface="Times New Roman" pitchFamily="18" charset="0"/>
                <a:cs typeface="Arial" charset="0"/>
              </a:rPr>
              <a:t>mux</a:t>
            </a:r>
            <a:r>
              <a:rPr lang="en-US" i="1" dirty="0">
                <a:latin typeface="Times New Roman" pitchFamily="18" charset="0"/>
                <a:cs typeface="Arial" charset="0"/>
              </a:rPr>
              <a:t> + </a:t>
            </a:r>
            <a:r>
              <a:rPr lang="en-US" i="1" dirty="0" err="1">
                <a:latin typeface="Times New Roman" pitchFamily="18" charset="0"/>
                <a:cs typeface="Arial" charset="0"/>
              </a:rPr>
              <a:t>t</a:t>
            </a:r>
            <a:r>
              <a:rPr lang="en-US" i="1" baseline="-25000" dirty="0" err="1">
                <a:latin typeface="Times New Roman" pitchFamily="18" charset="0"/>
                <a:cs typeface="Arial" charset="0"/>
              </a:rPr>
              <a:t>eq</a:t>
            </a:r>
            <a:r>
              <a:rPr lang="en-US" i="1" baseline="-25000" dirty="0">
                <a:latin typeface="Times New Roman" pitchFamily="18" charset="0"/>
                <a:cs typeface="Arial" charset="0"/>
              </a:rPr>
              <a:t> </a:t>
            </a:r>
            <a:r>
              <a:rPr lang="en-US" i="1" dirty="0">
                <a:latin typeface="Times New Roman" pitchFamily="18" charset="0"/>
                <a:cs typeface="Arial" charset="0"/>
              </a:rPr>
              <a:t>+ </a:t>
            </a:r>
            <a:r>
              <a:rPr lang="en-US" i="1" dirty="0" err="1">
                <a:latin typeface="Times New Roman" pitchFamily="18" charset="0"/>
                <a:cs typeface="Arial" charset="0"/>
              </a:rPr>
              <a:t>t</a:t>
            </a:r>
            <a:r>
              <a:rPr lang="en-US" i="1" baseline="-25000" dirty="0" err="1">
                <a:latin typeface="Times New Roman" pitchFamily="18" charset="0"/>
                <a:cs typeface="Arial" charset="0"/>
              </a:rPr>
              <a:t>AND</a:t>
            </a:r>
            <a:r>
              <a:rPr lang="en-US" i="1" baseline="-25000" dirty="0">
                <a:latin typeface="Times New Roman" pitchFamily="18" charset="0"/>
                <a:cs typeface="Arial" charset="0"/>
              </a:rPr>
              <a:t> </a:t>
            </a:r>
            <a:r>
              <a:rPr lang="en-US" i="1" dirty="0">
                <a:latin typeface="Times New Roman" pitchFamily="18" charset="0"/>
                <a:cs typeface="Arial" charset="0"/>
              </a:rPr>
              <a:t>+ </a:t>
            </a:r>
            <a:r>
              <a:rPr lang="en-US" i="1" dirty="0" err="1">
                <a:latin typeface="Times New Roman" pitchFamily="18" charset="0"/>
                <a:cs typeface="Arial" charset="0"/>
              </a:rPr>
              <a:t>t</a:t>
            </a:r>
            <a:r>
              <a:rPr lang="en-US" i="1" baseline="-25000" dirty="0" err="1">
                <a:latin typeface="Times New Roman" pitchFamily="18" charset="0"/>
                <a:cs typeface="Arial" charset="0"/>
              </a:rPr>
              <a:t>mux</a:t>
            </a:r>
            <a:r>
              <a:rPr lang="en-US" i="1" dirty="0">
                <a:latin typeface="Times New Roman" pitchFamily="18" charset="0"/>
                <a:cs typeface="Arial" charset="0"/>
              </a:rPr>
              <a:t> + </a:t>
            </a:r>
            <a:r>
              <a:rPr lang="en-US" i="1" dirty="0" err="1">
                <a:latin typeface="Times New Roman" pitchFamily="18" charset="0"/>
                <a:cs typeface="Arial" charset="0"/>
              </a:rPr>
              <a:t>t</a:t>
            </a:r>
            <a:r>
              <a:rPr lang="en-US" i="1" baseline="-25000" dirty="0" err="1">
                <a:latin typeface="Times New Roman" pitchFamily="18" charset="0"/>
                <a:cs typeface="Arial" charset="0"/>
              </a:rPr>
              <a:t>setup</a:t>
            </a:r>
            <a:r>
              <a:rPr lang="en-US" i="1" baseline="-25000" dirty="0">
                <a:latin typeface="Times New Roman" pitchFamily="18" charset="0"/>
                <a:cs typeface="Arial" charset="0"/>
              </a:rPr>
              <a:t> </a:t>
            </a:r>
            <a:r>
              <a:rPr lang="en-US" dirty="0">
                <a:latin typeface="Times New Roman" pitchFamily="18" charset="0"/>
                <a:cs typeface="Arial" charset="0"/>
              </a:rPr>
              <a:t>)</a:t>
            </a:r>
            <a:endParaRPr lang="en-US" baseline="-25000" dirty="0">
              <a:latin typeface="Times New Roman" pitchFamily="18" charset="0"/>
              <a:cs typeface="Arial" charset="0"/>
            </a:endParaRPr>
          </a:p>
        </p:txBody>
      </p:sp>
    </p:spTree>
    <p:extLst>
      <p:ext uri="{BB962C8B-B14F-4D97-AF65-F5344CB8AC3E}">
        <p14:creationId xmlns:p14="http://schemas.microsoft.com/office/powerpoint/2010/main" val="1022477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Performance Example</a:t>
            </a:r>
          </a:p>
        </p:txBody>
      </p:sp>
      <p:graphicFrame>
        <p:nvGraphicFramePr>
          <p:cNvPr id="4" name="Group 85"/>
          <p:cNvGraphicFramePr>
            <a:graphicFrameLocks noGrp="1"/>
          </p:cNvGraphicFramePr>
          <p:nvPr>
            <p:ph idx="4294967295"/>
            <p:custDataLst>
              <p:tags r:id="rId1"/>
            </p:custDataLst>
          </p:nvPr>
        </p:nvGraphicFramePr>
        <p:xfrm>
          <a:off x="1066800" y="1371600"/>
          <a:ext cx="6934200" cy="4312920"/>
        </p:xfrm>
        <a:graphic>
          <a:graphicData uri="http://schemas.openxmlformats.org/drawingml/2006/table">
            <a:tbl>
              <a:tblPr/>
              <a:tblGrid>
                <a:gridCol w="3276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Element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Parameter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Delay (</a:t>
                      </a:r>
                      <a:r>
                        <a:rPr kumimoji="0" lang="en-US" sz="2400" b="1" i="0" u="none" strike="noStrike" cap="none" normalizeH="0" baseline="0" dirty="0" err="1">
                          <a:ln>
                            <a:noFill/>
                          </a:ln>
                          <a:solidFill>
                            <a:schemeClr val="bg1"/>
                          </a:solidFill>
                          <a:effectLst/>
                          <a:latin typeface="Times New Roman" pitchFamily="18" charset="0"/>
                          <a:cs typeface="Arial" charset="0"/>
                        </a:rPr>
                        <a:t>ps</a:t>
                      </a:r>
                      <a:r>
                        <a:rPr kumimoji="0" lang="en-US" sz="2400" b="1" i="0" u="none" strike="noStrike" cap="none" normalizeH="0" baseline="0" dirty="0">
                          <a:ln>
                            <a:noFill/>
                          </a:ln>
                          <a:solidFill>
                            <a:schemeClr val="bg1"/>
                          </a:solidFill>
                          <a:effectLst/>
                          <a:latin typeface="Times New Roman" pitchFamily="18"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Register clock-to-Q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dirty="0" err="1">
                          <a:ln>
                            <a:noFill/>
                          </a:ln>
                          <a:solidFill>
                            <a:schemeClr val="tx1"/>
                          </a:solidFill>
                          <a:effectLst/>
                          <a:latin typeface="Times New Roman" pitchFamily="18" charset="0"/>
                          <a:cs typeface="Arial" charset="0"/>
                        </a:rPr>
                        <a:t>t</a:t>
                      </a:r>
                      <a:r>
                        <a:rPr kumimoji="0" lang="en-US" sz="1700" b="0" i="1" u="none" strike="noStrike" cap="none" normalizeH="0" baseline="-25000" dirty="0" err="1">
                          <a:ln>
                            <a:noFill/>
                          </a:ln>
                          <a:solidFill>
                            <a:schemeClr val="tx1"/>
                          </a:solidFill>
                          <a:effectLst/>
                          <a:latin typeface="Times New Roman" pitchFamily="18" charset="0"/>
                          <a:cs typeface="Arial" charset="0"/>
                        </a:rPr>
                        <a:t>pcq</a:t>
                      </a:r>
                      <a:r>
                        <a:rPr kumimoji="0" lang="en-US" sz="1700" b="0" i="0" u="none" strike="noStrike" cap="none" normalizeH="0" baseline="-25000" dirty="0" err="1">
                          <a:ln>
                            <a:noFill/>
                          </a:ln>
                          <a:solidFill>
                            <a:schemeClr val="tx1"/>
                          </a:solidFill>
                          <a:effectLst/>
                          <a:latin typeface="Times New Roman" pitchFamily="18" charset="0"/>
                          <a:cs typeface="Arial" charset="0"/>
                        </a:rPr>
                        <a:t>_PC</a:t>
                      </a:r>
                      <a:endParaRPr kumimoji="0" lang="en-US" sz="1700" b="0" i="0" u="none" strike="noStrike" cap="none" normalizeH="0" baseline="-2500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Register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dirty="0" err="1">
                          <a:ln>
                            <a:noFill/>
                          </a:ln>
                          <a:solidFill>
                            <a:schemeClr val="tx1"/>
                          </a:solidFill>
                          <a:effectLst/>
                          <a:latin typeface="Times New Roman" pitchFamily="18" charset="0"/>
                          <a:cs typeface="Arial" charset="0"/>
                        </a:rPr>
                        <a:t>t</a:t>
                      </a:r>
                      <a:r>
                        <a:rPr kumimoji="0" lang="en-US" sz="1700" b="0" i="0" u="none" strike="noStrike" cap="none" normalizeH="0" baseline="-25000" dirty="0" err="1">
                          <a:ln>
                            <a:noFill/>
                          </a:ln>
                          <a:solidFill>
                            <a:schemeClr val="tx1"/>
                          </a:solidFill>
                          <a:effectLst/>
                          <a:latin typeface="Times New Roman" pitchFamily="18" charset="0"/>
                          <a:cs typeface="Arial" charset="0"/>
                        </a:rPr>
                        <a:t>setup</a:t>
                      </a:r>
                      <a:endParaRPr kumimoji="0" lang="en-US" sz="1700" b="0" i="0" u="none" strike="noStrike" cap="none" normalizeH="0" baseline="-2500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Multiplexer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0" u="none" strike="noStrike" cap="none" normalizeH="0" baseline="-25000">
                          <a:ln>
                            <a:noFill/>
                          </a:ln>
                          <a:solidFill>
                            <a:schemeClr val="tx1"/>
                          </a:solidFill>
                          <a:effectLst/>
                          <a:latin typeface="Times New Roman" pitchFamily="18" charset="0"/>
                          <a:cs typeface="Arial" charset="0"/>
                        </a:rPr>
                        <a:t>mux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ALU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0" u="none" strike="noStrike" cap="none" normalizeH="0" baseline="-25000">
                          <a:ln>
                            <a:noFill/>
                          </a:ln>
                          <a:solidFill>
                            <a:schemeClr val="tx1"/>
                          </a:solidFill>
                          <a:effectLst/>
                          <a:latin typeface="Times New Roman" pitchFamily="18" charset="0"/>
                          <a:cs typeface="Arial" charset="0"/>
                        </a:rPr>
                        <a:t>ALU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Times New Roman" pitchFamily="18" charset="0"/>
                          <a:cs typeface="Arial" charset="0"/>
                        </a:rPr>
                        <a:t>Memory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0" u="none" strike="noStrike" cap="none" normalizeH="0" baseline="-25000">
                          <a:ln>
                            <a:noFill/>
                          </a:ln>
                          <a:solidFill>
                            <a:schemeClr val="tx1"/>
                          </a:solidFill>
                          <a:effectLst/>
                          <a:latin typeface="Times New Roman" pitchFamily="18" charset="0"/>
                          <a:cs typeface="Arial" charset="0"/>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Register file read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1" u="none" strike="noStrike" cap="none" normalizeH="0" baseline="-25000">
                          <a:ln>
                            <a:noFill/>
                          </a:ln>
                          <a:solidFill>
                            <a:schemeClr val="tx1"/>
                          </a:solidFill>
                          <a:effectLst/>
                          <a:latin typeface="Times New Roman" pitchFamily="18" charset="0"/>
                          <a:cs typeface="Arial" charset="0"/>
                        </a:rPr>
                        <a:t>RF</a:t>
                      </a:r>
                      <a:r>
                        <a:rPr kumimoji="0" lang="en-US" sz="1700" b="0" i="0" u="none" strike="noStrike" cap="none" normalizeH="0" baseline="-25000">
                          <a:ln>
                            <a:noFill/>
                          </a:ln>
                          <a:solidFill>
                            <a:schemeClr val="tx1"/>
                          </a:solidFill>
                          <a:effectLst/>
                          <a:latin typeface="Times New Roman" pitchFamily="18" charset="0"/>
                          <a:cs typeface="Arial" charset="0"/>
                        </a:rPr>
                        <a:t>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150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Register file setup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1" u="none" strike="noStrike" cap="none" normalizeH="0" baseline="-25000">
                          <a:ln>
                            <a:noFill/>
                          </a:ln>
                          <a:solidFill>
                            <a:schemeClr val="tx1"/>
                          </a:solidFill>
                          <a:effectLst/>
                          <a:latin typeface="Times New Roman" pitchFamily="18" charset="0"/>
                          <a:cs typeface="Arial" charset="0"/>
                        </a:rPr>
                        <a:t>RF</a:t>
                      </a:r>
                      <a:r>
                        <a:rPr kumimoji="0" lang="en-US" sz="1700" b="0" i="0" u="none" strike="noStrike" cap="none" normalizeH="0" baseline="-25000">
                          <a:ln>
                            <a:noFill/>
                          </a:ln>
                          <a:solidFill>
                            <a:schemeClr val="tx1"/>
                          </a:solidFill>
                          <a:effectLst/>
                          <a:latin typeface="Times New Roman" pitchFamily="18" charset="0"/>
                          <a:cs typeface="Arial" charset="0"/>
                        </a:rPr>
                        <a:t>setup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Equality comparator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1" u="none" strike="noStrike" cap="none" normalizeH="0" baseline="-25000">
                          <a:ln>
                            <a:noFill/>
                          </a:ln>
                          <a:solidFill>
                            <a:schemeClr val="tx1"/>
                          </a:solidFill>
                          <a:effectLst/>
                          <a:latin typeface="Times New Roman" pitchFamily="18" charset="0"/>
                          <a:cs typeface="Arial" charset="0"/>
                        </a:rPr>
                        <a:t>eq</a:t>
                      </a:r>
                      <a:endParaRPr kumimoji="0" lang="en-US" sz="1700" b="0" i="0" u="none" strike="noStrike" cap="none" normalizeH="0" baseline="-2500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AND gate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0" u="none" strike="noStrike" cap="none" normalizeH="0" baseline="-25000">
                          <a:ln>
                            <a:noFill/>
                          </a:ln>
                          <a:solidFill>
                            <a:schemeClr val="tx1"/>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Memory write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0" u="none" strike="noStrike" cap="none" normalizeH="0" baseline="-25000">
                          <a:ln>
                            <a:noFill/>
                          </a:ln>
                          <a:solidFill>
                            <a:schemeClr val="tx1"/>
                          </a:solidFill>
                          <a:effectLst/>
                          <a:latin typeface="Times New Roman" pitchFamily="18" charset="0"/>
                          <a:cs typeface="Arial" charset="0"/>
                        </a:rPr>
                        <a:t>memwrite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Times New Roman" pitchFamily="18" charset="0"/>
                          <a:cs typeface="Arial" charset="0"/>
                        </a:rPr>
                        <a:t>220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a:ln>
                            <a:noFill/>
                          </a:ln>
                          <a:solidFill>
                            <a:schemeClr val="tx1"/>
                          </a:solidFill>
                          <a:effectLst/>
                          <a:latin typeface="Times New Roman" pitchFamily="18" charset="0"/>
                          <a:cs typeface="Arial" charset="0"/>
                        </a:rPr>
                        <a:t>Register file write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1" u="none" strike="noStrike" cap="none" normalizeH="0" baseline="0">
                          <a:ln>
                            <a:noFill/>
                          </a:ln>
                          <a:solidFill>
                            <a:schemeClr val="tx1"/>
                          </a:solidFill>
                          <a:effectLst/>
                          <a:latin typeface="Times New Roman" pitchFamily="18" charset="0"/>
                          <a:cs typeface="Arial" charset="0"/>
                        </a:rPr>
                        <a:t>t</a:t>
                      </a:r>
                      <a:r>
                        <a:rPr kumimoji="0" lang="en-US" sz="1700" b="0" i="1" u="none" strike="noStrike" cap="none" normalizeH="0" baseline="-25000">
                          <a:ln>
                            <a:noFill/>
                          </a:ln>
                          <a:solidFill>
                            <a:schemeClr val="tx1"/>
                          </a:solidFill>
                          <a:effectLst/>
                          <a:latin typeface="Times New Roman" pitchFamily="18" charset="0"/>
                          <a:cs typeface="Arial" charset="0"/>
                        </a:rPr>
                        <a:t>RF</a:t>
                      </a:r>
                      <a:r>
                        <a:rPr kumimoji="0" lang="en-US" sz="1700" b="0" i="0" u="none" strike="noStrike" cap="none" normalizeH="0" baseline="-25000">
                          <a:ln>
                            <a:noFill/>
                          </a:ln>
                          <a:solidFill>
                            <a:schemeClr val="tx1"/>
                          </a:solidFill>
                          <a:effectLst/>
                          <a:latin typeface="Times New Roman" pitchFamily="18" charset="0"/>
                          <a:cs typeface="Arial" charset="0"/>
                        </a:rPr>
                        <a:t>write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Times New Roman" pitchFamily="18" charset="0"/>
                          <a:cs typeface="Arial" charset="0"/>
                        </a:rPr>
                        <a:t>100 </a:t>
                      </a:r>
                      <a:r>
                        <a:rPr kumimoji="0" lang="en-US" sz="1700" b="0" i="0" u="none" strike="noStrike" cap="none" normalizeH="0" baseline="0" dirty="0" err="1">
                          <a:ln>
                            <a:noFill/>
                          </a:ln>
                          <a:solidFill>
                            <a:schemeClr val="tx1"/>
                          </a:solidFill>
                          <a:effectLst/>
                          <a:latin typeface="Times New Roman" pitchFamily="18" charset="0"/>
                          <a:cs typeface="Arial" charset="0"/>
                        </a:rPr>
                        <a:t>ps</a:t>
                      </a:r>
                      <a:endParaRPr kumimoji="0" lang="en-US" sz="17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Rectangle 86"/>
          <p:cNvSpPr>
            <a:spLocks noChangeArrowheads="1"/>
          </p:cNvSpPr>
          <p:nvPr>
            <p:custDataLst>
              <p:tags r:id="rId2"/>
            </p:custDataLst>
          </p:nvPr>
        </p:nvSpPr>
        <p:spPr bwMode="auto">
          <a:xfrm>
            <a:off x="685800" y="5791200"/>
            <a:ext cx="7543800" cy="838200"/>
          </a:xfrm>
          <a:prstGeom prst="rect">
            <a:avLst/>
          </a:prstGeom>
          <a:solidFill>
            <a:schemeClr val="bg1"/>
          </a:solidFill>
          <a:ln>
            <a:solidFill>
              <a:schemeClr val="tx2"/>
            </a:solidFill>
          </a:ln>
          <a:effectLst/>
        </p:spPr>
        <p:txBody>
          <a:bodyPr/>
          <a:lstStyle/>
          <a:p>
            <a:pPr marL="342900" indent="-342900">
              <a:lnSpc>
                <a:spcPct val="90000"/>
              </a:lnSpc>
              <a:spcBef>
                <a:spcPct val="20000"/>
              </a:spcBef>
            </a:pPr>
            <a:r>
              <a:rPr lang="en-US" sz="2400" i="1" dirty="0" err="1">
                <a:latin typeface="Times New Roman" pitchFamily="18" charset="0"/>
                <a:cs typeface="Arial" charset="0"/>
              </a:rPr>
              <a:t>T</a:t>
            </a:r>
            <a:r>
              <a:rPr lang="en-US" sz="2400" i="1" baseline="-25000" dirty="0" err="1">
                <a:latin typeface="Times New Roman" pitchFamily="18" charset="0"/>
                <a:cs typeface="Arial" charset="0"/>
              </a:rPr>
              <a:t>c</a:t>
            </a:r>
            <a:r>
              <a:rPr lang="en-US" sz="2400" dirty="0">
                <a:latin typeface="Times New Roman" pitchFamily="18" charset="0"/>
                <a:cs typeface="Arial" charset="0"/>
              </a:rPr>
              <a:t> = 2(</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RFread</a:t>
            </a:r>
            <a:r>
              <a:rPr lang="en-US" sz="2400" i="1"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mux</a:t>
            </a:r>
            <a:r>
              <a:rPr lang="en-US" sz="2400" i="1"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eq</a:t>
            </a:r>
            <a:r>
              <a:rPr lang="en-US" sz="2400" i="1" baseline="-25000" dirty="0">
                <a:latin typeface="Times New Roman" pitchFamily="18" charset="0"/>
                <a:cs typeface="Arial" charset="0"/>
              </a:rPr>
              <a:t> </a:t>
            </a:r>
            <a:r>
              <a:rPr lang="en-US" sz="2400" i="1" dirty="0">
                <a:latin typeface="Times New Roman" pitchFamily="18" charset="0"/>
                <a:cs typeface="Arial" charset="0"/>
              </a:rPr>
              <a:t>+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AND</a:t>
            </a:r>
            <a:r>
              <a:rPr lang="en-US" sz="2400" i="1" baseline="-25000" dirty="0">
                <a:latin typeface="Times New Roman" pitchFamily="18" charset="0"/>
                <a:cs typeface="Arial" charset="0"/>
              </a:rPr>
              <a:t> </a:t>
            </a:r>
            <a:r>
              <a:rPr lang="en-US" sz="2400" i="1" dirty="0">
                <a:latin typeface="Times New Roman" pitchFamily="18" charset="0"/>
                <a:cs typeface="Arial" charset="0"/>
              </a:rPr>
              <a:t>+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mux</a:t>
            </a:r>
            <a:r>
              <a:rPr lang="en-US" sz="2400" i="1" dirty="0">
                <a:latin typeface="Times New Roman" pitchFamily="18" charset="0"/>
                <a:cs typeface="Arial" charset="0"/>
              </a:rPr>
              <a:t> + </a:t>
            </a:r>
            <a:r>
              <a:rPr lang="en-US" sz="2400" i="1" dirty="0" err="1">
                <a:latin typeface="Times New Roman" pitchFamily="18" charset="0"/>
                <a:cs typeface="Arial" charset="0"/>
              </a:rPr>
              <a:t>t</a:t>
            </a:r>
            <a:r>
              <a:rPr lang="en-US" sz="2400" i="1" baseline="-25000" dirty="0" err="1">
                <a:latin typeface="Times New Roman" pitchFamily="18" charset="0"/>
                <a:cs typeface="Arial" charset="0"/>
              </a:rPr>
              <a:t>setup</a:t>
            </a:r>
            <a:r>
              <a:rPr lang="en-US" sz="2400" i="1" baseline="-25000" dirty="0">
                <a:latin typeface="Times New Roman" pitchFamily="18" charset="0"/>
                <a:cs typeface="Arial" charset="0"/>
              </a:rPr>
              <a:t> </a:t>
            </a:r>
            <a:r>
              <a:rPr lang="en-US" sz="2400" dirty="0">
                <a:latin typeface="Times New Roman" pitchFamily="18" charset="0"/>
                <a:cs typeface="Arial" charset="0"/>
              </a:rPr>
              <a:t>)</a:t>
            </a:r>
            <a:endParaRPr lang="en-US" sz="2400" baseline="-25000" dirty="0">
              <a:latin typeface="Times New Roman" pitchFamily="18" charset="0"/>
              <a:cs typeface="Arial" charset="0"/>
            </a:endParaRPr>
          </a:p>
          <a:p>
            <a:pPr marL="342900" indent="-342900">
              <a:lnSpc>
                <a:spcPct val="90000"/>
              </a:lnSpc>
              <a:spcBef>
                <a:spcPct val="20000"/>
              </a:spcBef>
            </a:pPr>
            <a:r>
              <a:rPr lang="en-US" sz="2400" dirty="0">
                <a:latin typeface="Times New Roman" pitchFamily="18" charset="0"/>
                <a:cs typeface="Arial" charset="0"/>
              </a:rPr>
              <a:t>    = 2[150 + 25 + 40 + 15 + 25 + 20] </a:t>
            </a:r>
            <a:r>
              <a:rPr lang="en-US" sz="2400" dirty="0" err="1">
                <a:latin typeface="Times New Roman" pitchFamily="18" charset="0"/>
                <a:cs typeface="Arial" charset="0"/>
              </a:rPr>
              <a:t>ps</a:t>
            </a:r>
            <a:r>
              <a:rPr lang="en-US" sz="2400" baseline="-25000" dirty="0">
                <a:latin typeface="Times New Roman" pitchFamily="18" charset="0"/>
                <a:cs typeface="Arial" charset="0"/>
              </a:rPr>
              <a:t>  </a:t>
            </a:r>
            <a:r>
              <a:rPr lang="en-US" sz="2400" b="1" dirty="0">
                <a:latin typeface="Times New Roman" pitchFamily="18" charset="0"/>
                <a:cs typeface="Arial" charset="0"/>
              </a:rPr>
              <a:t>= 550 </a:t>
            </a:r>
            <a:r>
              <a:rPr lang="en-US" sz="2400" b="1" dirty="0" err="1">
                <a:latin typeface="Times New Roman" pitchFamily="18" charset="0"/>
                <a:cs typeface="Arial" charset="0"/>
              </a:rPr>
              <a:t>ps</a:t>
            </a:r>
            <a:endParaRPr lang="en-US" sz="2400" b="1" baseline="-25000" dirty="0">
              <a:latin typeface="Times New Roman" pitchFamily="18" charset="0"/>
              <a:cs typeface="Arial" charset="0"/>
            </a:endParaRPr>
          </a:p>
          <a:p>
            <a:pPr marL="342900" indent="-342900">
              <a:lnSpc>
                <a:spcPct val="90000"/>
              </a:lnSpc>
              <a:spcBef>
                <a:spcPct val="20000"/>
              </a:spcBef>
            </a:pPr>
            <a:endParaRPr lang="en-US" sz="2400" b="1" dirty="0">
              <a:solidFill>
                <a:schemeClr val="accent2"/>
              </a:solidFill>
              <a:latin typeface="Times New Roman" pitchFamily="18" charset="0"/>
              <a:cs typeface="Arial" charset="0"/>
            </a:endParaRPr>
          </a:p>
        </p:txBody>
      </p:sp>
    </p:spTree>
    <p:extLst>
      <p:ext uri="{BB962C8B-B14F-4D97-AF65-F5344CB8AC3E}">
        <p14:creationId xmlns:p14="http://schemas.microsoft.com/office/powerpoint/2010/main" val="1637247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Pipelined Performance Example</a:t>
            </a:r>
          </a:p>
        </p:txBody>
      </p:sp>
      <p:sp>
        <p:nvSpPr>
          <p:cNvPr id="3" name="Content Placeholder 2"/>
          <p:cNvSpPr>
            <a:spLocks noGrp="1"/>
          </p:cNvSpPr>
          <p:nvPr>
            <p:ph idx="1"/>
          </p:nvPr>
        </p:nvSpPr>
        <p:spPr/>
        <p:txBody>
          <a:bodyPr/>
          <a:lstStyle/>
          <a:p>
            <a:pPr>
              <a:lnSpc>
                <a:spcPct val="90000"/>
              </a:lnSpc>
            </a:pPr>
            <a:r>
              <a:rPr lang="en-US" dirty="0">
                <a:cs typeface="Arial" charset="0"/>
              </a:rPr>
              <a:t>Program with 100 billion instructions</a:t>
            </a:r>
            <a:endParaRPr lang="en-US" i="1" dirty="0">
              <a:cs typeface="Arial" charset="0"/>
            </a:endParaRPr>
          </a:p>
          <a:p>
            <a:r>
              <a:rPr lang="en-US" b="1" dirty="0">
                <a:cs typeface="Arial" charset="0"/>
              </a:rPr>
              <a:t>Execution Time </a:t>
            </a:r>
            <a:br>
              <a:rPr lang="en-US" b="1" dirty="0">
                <a:cs typeface="Arial" charset="0"/>
              </a:rPr>
            </a:br>
            <a:r>
              <a:rPr lang="en-US" dirty="0">
                <a:cs typeface="Arial" charset="0"/>
              </a:rPr>
              <a:t>= (# instructions) </a:t>
            </a:r>
            <a:r>
              <a:rPr lang="en-US" dirty="0"/>
              <a:t>× </a:t>
            </a:r>
            <a:r>
              <a:rPr lang="en-US" dirty="0">
                <a:cs typeface="Arial" charset="0"/>
              </a:rPr>
              <a:t>CPI </a:t>
            </a:r>
            <a:r>
              <a:rPr lang="en-US" dirty="0"/>
              <a:t>×</a:t>
            </a:r>
            <a:r>
              <a:rPr lang="en-US" dirty="0">
                <a:cs typeface="Arial" charset="0"/>
              </a:rPr>
              <a:t> </a:t>
            </a:r>
            <a:r>
              <a:rPr lang="en-US" i="1" dirty="0">
                <a:cs typeface="Arial" charset="0"/>
              </a:rPr>
              <a:t>T</a:t>
            </a:r>
            <a:r>
              <a:rPr lang="en-US" i="1" baseline="-25000" dirty="0">
                <a:cs typeface="Arial" charset="0"/>
              </a:rPr>
              <a:t>c</a:t>
            </a:r>
            <a:br>
              <a:rPr lang="en-US" i="1" baseline="-25000" dirty="0">
                <a:cs typeface="Arial" charset="0"/>
              </a:rPr>
            </a:br>
            <a:r>
              <a:rPr lang="en-US" dirty="0">
                <a:cs typeface="Arial" charset="0"/>
              </a:rPr>
              <a:t>= (100 </a:t>
            </a:r>
            <a:r>
              <a:rPr lang="en-US" dirty="0"/>
              <a:t>× 10</a:t>
            </a:r>
            <a:r>
              <a:rPr lang="en-US" baseline="30000" dirty="0"/>
              <a:t>9</a:t>
            </a:r>
            <a:r>
              <a:rPr lang="en-US" dirty="0">
                <a:cs typeface="Arial" charset="0"/>
              </a:rPr>
              <a:t>)(1.15)(550  </a:t>
            </a:r>
            <a:r>
              <a:rPr lang="en-US" dirty="0"/>
              <a:t>× 10</a:t>
            </a:r>
            <a:r>
              <a:rPr lang="en-US" baseline="30000" dirty="0"/>
              <a:t>-12</a:t>
            </a:r>
            <a:r>
              <a:rPr lang="en-US" dirty="0">
                <a:cs typeface="Arial" charset="0"/>
              </a:rPr>
              <a:t>)</a:t>
            </a:r>
            <a:br>
              <a:rPr lang="en-US" dirty="0">
                <a:cs typeface="Arial" charset="0"/>
              </a:rPr>
            </a:br>
            <a:r>
              <a:rPr lang="en-US" b="1" dirty="0">
                <a:cs typeface="Arial" charset="0"/>
              </a:rPr>
              <a:t>= 63 seconds</a:t>
            </a:r>
            <a:endParaRPr lang="en-US" b="1" i="1" dirty="0">
              <a:cs typeface="Arial" charset="0"/>
            </a:endParaRPr>
          </a:p>
          <a:p>
            <a:endParaRPr lang="en-US" dirty="0"/>
          </a:p>
        </p:txBody>
      </p:sp>
    </p:spTree>
    <p:extLst>
      <p:ext uri="{BB962C8B-B14F-4D97-AF65-F5344CB8AC3E}">
        <p14:creationId xmlns:p14="http://schemas.microsoft.com/office/powerpoint/2010/main" val="340159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Architectural State</a:t>
            </a:r>
          </a:p>
        </p:txBody>
      </p:sp>
      <p:sp>
        <p:nvSpPr>
          <p:cNvPr id="3" name="Content Placeholder 2"/>
          <p:cNvSpPr>
            <a:spLocks noGrp="1"/>
          </p:cNvSpPr>
          <p:nvPr>
            <p:ph idx="1"/>
          </p:nvPr>
        </p:nvSpPr>
        <p:spPr/>
        <p:txBody>
          <a:bodyPr/>
          <a:lstStyle/>
          <a:p>
            <a:pPr>
              <a:lnSpc>
                <a:spcPct val="90000"/>
              </a:lnSpc>
            </a:pPr>
            <a:r>
              <a:rPr lang="en-US" dirty="0"/>
              <a:t>Determines everything about a processor:</a:t>
            </a:r>
          </a:p>
          <a:p>
            <a:pPr lvl="1">
              <a:lnSpc>
                <a:spcPct val="90000"/>
              </a:lnSpc>
            </a:pPr>
            <a:r>
              <a:rPr lang="en-US" dirty="0"/>
              <a:t>PC</a:t>
            </a:r>
          </a:p>
          <a:p>
            <a:pPr lvl="1">
              <a:lnSpc>
                <a:spcPct val="90000"/>
              </a:lnSpc>
            </a:pPr>
            <a:r>
              <a:rPr lang="en-US" dirty="0"/>
              <a:t>32 registers</a:t>
            </a:r>
          </a:p>
          <a:p>
            <a:pPr lvl="1">
              <a:lnSpc>
                <a:spcPct val="90000"/>
              </a:lnSpc>
            </a:pPr>
            <a:r>
              <a:rPr lang="en-US" dirty="0"/>
              <a:t>Memory</a:t>
            </a:r>
          </a:p>
          <a:p>
            <a:endParaRPr lang="en-US" dirty="0"/>
          </a:p>
        </p:txBody>
      </p:sp>
    </p:spTree>
    <p:extLst>
      <p:ext uri="{BB962C8B-B14F-4D97-AF65-F5344CB8AC3E}">
        <p14:creationId xmlns:p14="http://schemas.microsoft.com/office/powerpoint/2010/main" val="28899791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Processor Performance Comparison</a:t>
            </a:r>
          </a:p>
        </p:txBody>
      </p:sp>
      <p:graphicFrame>
        <p:nvGraphicFramePr>
          <p:cNvPr id="4" name="Group 53"/>
          <p:cNvGraphicFramePr>
            <a:graphicFrameLocks noGrp="1"/>
          </p:cNvGraphicFramePr>
          <p:nvPr>
            <p:ph idx="4294967295"/>
            <p:custDataLst>
              <p:tags r:id="rId1"/>
            </p:custDataLst>
          </p:nvPr>
        </p:nvGraphicFramePr>
        <p:xfrm>
          <a:off x="609600" y="2057400"/>
          <a:ext cx="7848600" cy="3266559"/>
        </p:xfrm>
        <a:graphic>
          <a:graphicData uri="http://schemas.openxmlformats.org/drawingml/2006/table">
            <a:tbl>
              <a:tblPr/>
              <a:tblGrid>
                <a:gridCol w="1981200">
                  <a:extLst>
                    <a:ext uri="{9D8B030D-6E8A-4147-A177-3AD203B41FA5}">
                      <a16:colId xmlns:a16="http://schemas.microsoft.com/office/drawing/2014/main" val="20000"/>
                    </a:ext>
                  </a:extLst>
                </a:gridCol>
                <a:gridCol w="1925461">
                  <a:extLst>
                    <a:ext uri="{9D8B030D-6E8A-4147-A177-3AD203B41FA5}">
                      <a16:colId xmlns:a16="http://schemas.microsoft.com/office/drawing/2014/main" val="20001"/>
                    </a:ext>
                  </a:extLst>
                </a:gridCol>
                <a:gridCol w="3941939">
                  <a:extLst>
                    <a:ext uri="{9D8B030D-6E8A-4147-A177-3AD203B41FA5}">
                      <a16:colId xmlns:a16="http://schemas.microsoft.com/office/drawing/2014/main" val="20002"/>
                    </a:ext>
                  </a:extLst>
                </a:gridCol>
              </a:tblGrid>
              <a:tr h="11600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Processor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Execution Time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(seconds)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Speedup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cs typeface="Arial" charset="0"/>
                        </a:rPr>
                        <a:t>(single-cycle as baseline)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03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cs typeface="Arial" charset="0"/>
                        </a:rPr>
                        <a:t>Single-cycle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Arial" charset="0"/>
                        </a:rPr>
                        <a:t>92.5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a:ln>
                            <a:noFill/>
                          </a:ln>
                          <a:solidFill>
                            <a:schemeClr val="tx1"/>
                          </a:solidFill>
                          <a:effectLst/>
                          <a:latin typeface="Times New Roman" pitchFamily="18" charset="0"/>
                          <a:cs typeface="Arial" charset="0"/>
                        </a:rPr>
                        <a:t>Multicycle</a:t>
                      </a:r>
                      <a:endParaRPr kumimoji="0" lang="en-US" sz="2800" b="1" i="0" u="none" strike="noStrike" cap="none" normalizeH="0" baseline="0" dirty="0">
                        <a:ln>
                          <a:noFill/>
                        </a:ln>
                        <a:solidFill>
                          <a:schemeClr val="tx1"/>
                        </a:solidFill>
                        <a:effectLst/>
                        <a:latin typeface="Times New Roman" pitchFamily="18"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Arial" charset="0"/>
                        </a:rPr>
                        <a:t>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Arial" charset="0"/>
                        </a:rPr>
                        <a:t>0.70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3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cs typeface="Arial" charset="0"/>
                        </a:rPr>
                        <a:t>Pipelined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Arial" charset="0"/>
                        </a:rPr>
                        <a:t>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cs typeface="Arial" charset="0"/>
                        </a:rPr>
                        <a:t>1.47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62951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Exceptions</a:t>
            </a:r>
          </a:p>
        </p:txBody>
      </p:sp>
      <p:sp>
        <p:nvSpPr>
          <p:cNvPr id="3" name="Content Placeholder 2"/>
          <p:cNvSpPr>
            <a:spLocks noGrp="1"/>
          </p:cNvSpPr>
          <p:nvPr>
            <p:ph idx="1"/>
          </p:nvPr>
        </p:nvSpPr>
        <p:spPr/>
        <p:txBody>
          <a:bodyPr>
            <a:normAutofit fontScale="92500" lnSpcReduction="10000"/>
          </a:bodyPr>
          <a:lstStyle/>
          <a:p>
            <a:pPr>
              <a:buFontTx/>
              <a:buChar char="•"/>
            </a:pPr>
            <a:r>
              <a:rPr lang="en-US" dirty="0">
                <a:cs typeface="Arial" charset="0"/>
              </a:rPr>
              <a:t>Unscheduled function call to </a:t>
            </a:r>
            <a:r>
              <a:rPr lang="en-US" i="1" dirty="0">
                <a:cs typeface="Arial" charset="0"/>
              </a:rPr>
              <a:t>exception handler</a:t>
            </a:r>
          </a:p>
          <a:p>
            <a:pPr>
              <a:buFontTx/>
              <a:buChar char="•"/>
            </a:pPr>
            <a:r>
              <a:rPr lang="en-US" dirty="0">
                <a:cs typeface="Arial" charset="0"/>
              </a:rPr>
              <a:t>Caused by:</a:t>
            </a:r>
          </a:p>
          <a:p>
            <a:pPr lvl="1">
              <a:buFontTx/>
              <a:buChar char="–"/>
            </a:pPr>
            <a:r>
              <a:rPr lang="en-US" sz="2600" dirty="0">
                <a:cs typeface="Arial" charset="0"/>
              </a:rPr>
              <a:t>Hardware, also called an </a:t>
            </a:r>
            <a:r>
              <a:rPr lang="en-US" sz="2600" i="1" dirty="0">
                <a:cs typeface="Arial" charset="0"/>
              </a:rPr>
              <a:t>interrupt</a:t>
            </a:r>
            <a:r>
              <a:rPr lang="en-US" sz="2600" dirty="0">
                <a:cs typeface="Arial" charset="0"/>
              </a:rPr>
              <a:t>, e.g. keyboard</a:t>
            </a:r>
          </a:p>
          <a:p>
            <a:pPr lvl="1">
              <a:buFontTx/>
              <a:buChar char="–"/>
            </a:pPr>
            <a:r>
              <a:rPr lang="en-US" sz="2600" dirty="0">
                <a:cs typeface="Arial" charset="0"/>
              </a:rPr>
              <a:t>Software, also called </a:t>
            </a:r>
            <a:r>
              <a:rPr lang="en-US" sz="2600" i="1" dirty="0">
                <a:cs typeface="Arial" charset="0"/>
              </a:rPr>
              <a:t>traps</a:t>
            </a:r>
            <a:r>
              <a:rPr lang="en-US" sz="2600" dirty="0">
                <a:cs typeface="Arial" charset="0"/>
              </a:rPr>
              <a:t>, e.g. undefined instruction</a:t>
            </a:r>
          </a:p>
          <a:p>
            <a:pPr>
              <a:buFontTx/>
              <a:buChar char="•"/>
            </a:pPr>
            <a:r>
              <a:rPr lang="en-US" dirty="0">
                <a:cs typeface="Arial" charset="0"/>
              </a:rPr>
              <a:t>When exception occurs, the processor:</a:t>
            </a:r>
          </a:p>
          <a:p>
            <a:pPr lvl="1">
              <a:buFontTx/>
              <a:buChar char="–"/>
            </a:pPr>
            <a:r>
              <a:rPr lang="en-US" sz="2600" dirty="0">
                <a:cs typeface="Arial" charset="0"/>
              </a:rPr>
              <a:t>Records cause of exception (</a:t>
            </a:r>
            <a:r>
              <a:rPr lang="en-US" sz="2600" dirty="0">
                <a:latin typeface="Courier New" pitchFamily="49" charset="0"/>
                <a:cs typeface="Arial" charset="0"/>
              </a:rPr>
              <a:t>Cause</a:t>
            </a:r>
            <a:r>
              <a:rPr lang="en-US" sz="2600" dirty="0">
                <a:cs typeface="Arial" charset="0"/>
              </a:rPr>
              <a:t> register)</a:t>
            </a:r>
          </a:p>
          <a:p>
            <a:pPr lvl="1">
              <a:buFontTx/>
              <a:buChar char="–"/>
            </a:pPr>
            <a:r>
              <a:rPr lang="en-US" sz="2600" dirty="0">
                <a:cs typeface="Arial" charset="0"/>
              </a:rPr>
              <a:t>Jumps to exception handler (0x80000180)</a:t>
            </a:r>
            <a:endParaRPr lang="en-US" sz="2600" i="1" dirty="0">
              <a:cs typeface="Arial" charset="0"/>
            </a:endParaRPr>
          </a:p>
          <a:p>
            <a:pPr lvl="1">
              <a:buFontTx/>
              <a:buChar char="–"/>
            </a:pPr>
            <a:r>
              <a:rPr lang="en-US" sz="2600" dirty="0">
                <a:cs typeface="Arial" charset="0"/>
              </a:rPr>
              <a:t>Returns to program (</a:t>
            </a:r>
            <a:r>
              <a:rPr lang="en-US" sz="2600" dirty="0">
                <a:latin typeface="Courier New" pitchFamily="49" charset="0"/>
                <a:cs typeface="Arial" charset="0"/>
              </a:rPr>
              <a:t>EPC</a:t>
            </a:r>
            <a:r>
              <a:rPr lang="en-US" sz="2600" dirty="0">
                <a:cs typeface="Arial" charset="0"/>
              </a:rPr>
              <a:t> register)</a:t>
            </a:r>
          </a:p>
          <a:p>
            <a:endParaRPr lang="en-US" dirty="0"/>
          </a:p>
        </p:txBody>
      </p:sp>
    </p:spTree>
    <p:extLst>
      <p:ext uri="{BB962C8B-B14F-4D97-AF65-F5344CB8AC3E}">
        <p14:creationId xmlns:p14="http://schemas.microsoft.com/office/powerpoint/2010/main" val="3293630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Exception</a:t>
            </a:r>
          </a:p>
        </p:txBody>
      </p:sp>
      <p:pic>
        <p:nvPicPr>
          <p:cNvPr id="4" name="Picture 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33400" y="1417637"/>
            <a:ext cx="8242663" cy="460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65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 Registers</a:t>
            </a:r>
          </a:p>
        </p:txBody>
      </p:sp>
      <p:sp>
        <p:nvSpPr>
          <p:cNvPr id="3" name="Content Placeholder 2"/>
          <p:cNvSpPr>
            <a:spLocks noGrp="1"/>
          </p:cNvSpPr>
          <p:nvPr>
            <p:ph idx="1"/>
          </p:nvPr>
        </p:nvSpPr>
        <p:spPr>
          <a:xfrm>
            <a:off x="457200" y="1600200"/>
            <a:ext cx="8229600" cy="3324225"/>
          </a:xfrm>
        </p:spPr>
        <p:txBody>
          <a:bodyPr>
            <a:normAutofit fontScale="85000" lnSpcReduction="20000"/>
          </a:bodyPr>
          <a:lstStyle/>
          <a:p>
            <a:r>
              <a:rPr lang="en-US" sz="2800" dirty="0"/>
              <a:t>Not part of register file</a:t>
            </a:r>
          </a:p>
          <a:p>
            <a:pPr lvl="1"/>
            <a:r>
              <a:rPr lang="en-US" sz="2400" dirty="0">
                <a:latin typeface="Courier New" pitchFamily="49" charset="0"/>
              </a:rPr>
              <a:t>Cause</a:t>
            </a:r>
          </a:p>
          <a:p>
            <a:pPr lvl="2"/>
            <a:r>
              <a:rPr lang="en-US" dirty="0"/>
              <a:t>Records cause of exception</a:t>
            </a:r>
          </a:p>
          <a:p>
            <a:pPr lvl="2"/>
            <a:r>
              <a:rPr lang="en-US" dirty="0"/>
              <a:t>Coprocessor 0 register 13</a:t>
            </a:r>
          </a:p>
          <a:p>
            <a:pPr lvl="1"/>
            <a:r>
              <a:rPr lang="en-US" sz="2400" dirty="0">
                <a:latin typeface="Courier New" pitchFamily="49" charset="0"/>
              </a:rPr>
              <a:t>EPC</a:t>
            </a:r>
            <a:r>
              <a:rPr lang="en-US" sz="2400" dirty="0"/>
              <a:t> (Exception PC)</a:t>
            </a:r>
          </a:p>
          <a:p>
            <a:pPr lvl="2"/>
            <a:r>
              <a:rPr lang="en-US" dirty="0"/>
              <a:t>Records PC where exception occurred</a:t>
            </a:r>
          </a:p>
          <a:p>
            <a:pPr lvl="2"/>
            <a:r>
              <a:rPr lang="en-US" dirty="0"/>
              <a:t>Coprocessor 0 register 14</a:t>
            </a:r>
          </a:p>
          <a:p>
            <a:r>
              <a:rPr lang="en-US" sz="2800" dirty="0"/>
              <a:t>Move from Coprocessor 0</a:t>
            </a:r>
          </a:p>
          <a:p>
            <a:pPr lvl="1"/>
            <a:r>
              <a:rPr lang="en-US" sz="2400" dirty="0">
                <a:latin typeface="Courier New" pitchFamily="49" charset="0"/>
              </a:rPr>
              <a:t>mfc0 $t0, Cause</a:t>
            </a:r>
          </a:p>
          <a:p>
            <a:pPr lvl="1"/>
            <a:r>
              <a:rPr lang="en-US" sz="2400" dirty="0"/>
              <a:t>Moves contents of </a:t>
            </a:r>
            <a:r>
              <a:rPr lang="en-US" sz="2400" dirty="0">
                <a:latin typeface="Courier New" pitchFamily="49" charset="0"/>
              </a:rPr>
              <a:t>Cause</a:t>
            </a:r>
            <a:r>
              <a:rPr lang="en-US" sz="2400" dirty="0"/>
              <a:t> into </a:t>
            </a:r>
            <a:r>
              <a:rPr lang="en-US" sz="2400" dirty="0">
                <a:latin typeface="Courier New" pitchFamily="49" charset="0"/>
              </a:rPr>
              <a:t>$t0</a:t>
            </a:r>
          </a:p>
          <a:p>
            <a:endParaRPr lang="en-US" dirty="0"/>
          </a:p>
        </p:txBody>
      </p:sp>
      <p:graphicFrame>
        <p:nvGraphicFramePr>
          <p:cNvPr id="4" name="Object 8"/>
          <p:cNvGraphicFramePr>
            <a:graphicFrameLocks noChangeAspect="1"/>
          </p:cNvGraphicFramePr>
          <p:nvPr>
            <p:custDataLst>
              <p:tags r:id="rId2"/>
            </p:custDataLst>
          </p:nvPr>
        </p:nvGraphicFramePr>
        <p:xfrm>
          <a:off x="2324100" y="4924425"/>
          <a:ext cx="4495800" cy="1201738"/>
        </p:xfrm>
        <a:graphic>
          <a:graphicData uri="http://schemas.openxmlformats.org/presentationml/2006/ole">
            <mc:AlternateContent xmlns:mc="http://schemas.openxmlformats.org/markup-compatibility/2006">
              <mc:Choice xmlns:v="urn:schemas-microsoft-com:vml" Requires="v">
                <p:oleObj spid="_x0000_s45059" name="VISIO" r:id="rId4" imgW="2089800" imgH="558360" progId="Visio.Drawing.6">
                  <p:embed/>
                </p:oleObj>
              </mc:Choice>
              <mc:Fallback>
                <p:oleObj name="VISIO" r:id="rId4" imgW="2089800" imgH="5583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4924425"/>
                        <a:ext cx="449580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1345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 Causes</a:t>
            </a:r>
          </a:p>
        </p:txBody>
      </p:sp>
      <p:graphicFrame>
        <p:nvGraphicFramePr>
          <p:cNvPr id="4" name="Group 5"/>
          <p:cNvGraphicFramePr>
            <a:graphicFrameLocks noGrp="1"/>
          </p:cNvGraphicFramePr>
          <p:nvPr>
            <p:ph idx="4294967295"/>
            <p:custDataLst>
              <p:tags r:id="rId1"/>
            </p:custDataLst>
          </p:nvPr>
        </p:nvGraphicFramePr>
        <p:xfrm>
          <a:off x="990600" y="1417637"/>
          <a:ext cx="7124700" cy="3955872"/>
        </p:xfrm>
        <a:graphic>
          <a:graphicData uri="http://schemas.openxmlformats.org/drawingml/2006/table">
            <a:tbl>
              <a:tblPr/>
              <a:tblGrid>
                <a:gridCol w="4442460">
                  <a:extLst>
                    <a:ext uri="{9D8B030D-6E8A-4147-A177-3AD203B41FA5}">
                      <a16:colId xmlns:a16="http://schemas.microsoft.com/office/drawing/2014/main" val="20000"/>
                    </a:ext>
                  </a:extLst>
                </a:gridCol>
                <a:gridCol w="2682240">
                  <a:extLst>
                    <a:ext uri="{9D8B030D-6E8A-4147-A177-3AD203B41FA5}">
                      <a16:colId xmlns:a16="http://schemas.microsoft.com/office/drawing/2014/main" val="20001"/>
                    </a:ext>
                  </a:extLst>
                </a:gridCol>
              </a:tblGrid>
              <a:tr h="6593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dirty="0">
                          <a:ln>
                            <a:noFill/>
                          </a:ln>
                          <a:solidFill>
                            <a:schemeClr val="bg1"/>
                          </a:solidFill>
                          <a:effectLst/>
                          <a:latin typeface="Times New Roman" pitchFamily="18" charset="0"/>
                          <a:cs typeface="Arial" charset="0"/>
                        </a:rPr>
                        <a:t>Exception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dirty="0">
                          <a:ln>
                            <a:noFill/>
                          </a:ln>
                          <a:solidFill>
                            <a:schemeClr val="bg1"/>
                          </a:solidFill>
                          <a:effectLst/>
                          <a:latin typeface="Times New Roman" pitchFamily="18" charset="0"/>
                          <a:cs typeface="Arial" charset="0"/>
                        </a:rPr>
                        <a:t>Cause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r h="6593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Hardware Interrupt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0x00000000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93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System Call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0x00000020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93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Breakpoint / Divide by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0x00000024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93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accent1"/>
                          </a:solidFill>
                          <a:effectLst/>
                          <a:latin typeface="Times New Roman" pitchFamily="18" charset="0"/>
                          <a:cs typeface="Arial" charset="0"/>
                        </a:rPr>
                        <a:t>Undefined Instruction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0x00000028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93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accent1"/>
                          </a:solidFill>
                          <a:effectLst/>
                          <a:latin typeface="Times New Roman" pitchFamily="18" charset="0"/>
                          <a:cs typeface="Arial" charset="0"/>
                        </a:rPr>
                        <a:t>Arithmetic Overflow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0x00000030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Text Box 28"/>
          <p:cNvSpPr txBox="1">
            <a:spLocks noChangeArrowheads="1"/>
          </p:cNvSpPr>
          <p:nvPr>
            <p:custDataLst>
              <p:tags r:id="rId2"/>
            </p:custDataLst>
          </p:nvPr>
        </p:nvSpPr>
        <p:spPr bwMode="auto">
          <a:xfrm>
            <a:off x="1333500" y="5532437"/>
            <a:ext cx="6324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Extend </a:t>
            </a:r>
            <a:r>
              <a:rPr lang="en-US" sz="2400" b="1" dirty="0" err="1"/>
              <a:t>multicycle</a:t>
            </a:r>
            <a:r>
              <a:rPr lang="en-US" sz="2400" b="1" dirty="0"/>
              <a:t> MIPS processor to handle last two types of exceptions</a:t>
            </a:r>
          </a:p>
        </p:txBody>
      </p:sp>
    </p:spTree>
    <p:extLst>
      <p:ext uri="{BB962C8B-B14F-4D97-AF65-F5344CB8AC3E}">
        <p14:creationId xmlns:p14="http://schemas.microsoft.com/office/powerpoint/2010/main" val="168957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Exception Hardware: </a:t>
            </a:r>
            <a:r>
              <a:rPr lang="en-US" dirty="0">
                <a:latin typeface="Courier New" panose="02070309020205020404" pitchFamily="49" charset="0"/>
                <a:cs typeface="Courier New" panose="02070309020205020404" pitchFamily="49" charset="0"/>
              </a:rPr>
              <a:t>EPC</a:t>
            </a:r>
            <a:r>
              <a:rPr lang="en-US" dirty="0"/>
              <a:t> &amp; </a:t>
            </a:r>
            <a:r>
              <a:rPr lang="en-US" dirty="0">
                <a:latin typeface="Courier New" panose="02070309020205020404" pitchFamily="49" charset="0"/>
                <a:cs typeface="Courier New" panose="02070309020205020404" pitchFamily="49" charset="0"/>
              </a:rPr>
              <a:t>Cause</a:t>
            </a:r>
          </a:p>
        </p:txBody>
      </p:sp>
      <p:graphicFrame>
        <p:nvGraphicFramePr>
          <p:cNvPr id="4" name="Object 5"/>
          <p:cNvGraphicFramePr>
            <a:graphicFrameLocks noGrp="1" noChangeAspect="1"/>
          </p:cNvGraphicFramePr>
          <p:nvPr>
            <p:ph idx="4294967295"/>
            <p:custDataLst>
              <p:tags r:id="rId2"/>
            </p:custDataLst>
          </p:nvPr>
        </p:nvGraphicFramePr>
        <p:xfrm>
          <a:off x="381000" y="1905000"/>
          <a:ext cx="8382000" cy="4194175"/>
        </p:xfrm>
        <a:graphic>
          <a:graphicData uri="http://schemas.openxmlformats.org/presentationml/2006/ole">
            <mc:AlternateContent xmlns:mc="http://schemas.openxmlformats.org/markup-compatibility/2006">
              <mc:Choice xmlns:v="urn:schemas-microsoft-com:vml" Requires="v">
                <p:oleObj spid="_x0000_s46083" name="VISIO" r:id="rId4" imgW="6029280" imgH="3015720" progId="Visio.Drawing.6">
                  <p:embed/>
                </p:oleObj>
              </mc:Choice>
              <mc:Fallback>
                <p:oleObj name="VISIO" r:id="rId4" imgW="6029280" imgH="3015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905000"/>
                        <a:ext cx="83820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06604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 Hardware: </a:t>
            </a:r>
            <a:r>
              <a:rPr lang="en-US" dirty="0">
                <a:latin typeface="Courier New" panose="02070309020205020404" pitchFamily="49" charset="0"/>
                <a:cs typeface="Courier New" panose="02070309020205020404" pitchFamily="49" charset="0"/>
              </a:rPr>
              <a:t>mfc0</a:t>
            </a:r>
          </a:p>
        </p:txBody>
      </p:sp>
      <p:graphicFrame>
        <p:nvGraphicFramePr>
          <p:cNvPr id="4" name="Object 7"/>
          <p:cNvGraphicFramePr>
            <a:graphicFrameLocks noGrp="1" noChangeAspect="1"/>
          </p:cNvGraphicFramePr>
          <p:nvPr>
            <p:ph idx="4294967295"/>
            <p:custDataLst>
              <p:tags r:id="rId2"/>
            </p:custDataLst>
          </p:nvPr>
        </p:nvGraphicFramePr>
        <p:xfrm>
          <a:off x="457200" y="1676400"/>
          <a:ext cx="8458200" cy="4230687"/>
        </p:xfrm>
        <a:graphic>
          <a:graphicData uri="http://schemas.openxmlformats.org/presentationml/2006/ole">
            <mc:AlternateContent xmlns:mc="http://schemas.openxmlformats.org/markup-compatibility/2006">
              <mc:Choice xmlns:v="urn:schemas-microsoft-com:vml" Requires="v">
                <p:oleObj spid="_x0000_s47107" name="VISIO" r:id="rId4" imgW="6029280" imgH="3015720" progId="Visio.Drawing.6">
                  <p:embed/>
                </p:oleObj>
              </mc:Choice>
              <mc:Fallback>
                <p:oleObj name="VISIO" r:id="rId4" imgW="6029280" imgH="3015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76400"/>
                        <a:ext cx="8458200" cy="4230687"/>
                      </a:xfrm>
                      <a:prstGeom prst="rect">
                        <a:avLst/>
                      </a:prstGeom>
                    </p:spPr>
                  </p:pic>
                </p:oleObj>
              </mc:Fallback>
            </mc:AlternateContent>
          </a:graphicData>
        </a:graphic>
      </p:graphicFrame>
    </p:spTree>
    <p:extLst>
      <p:ext uri="{BB962C8B-B14F-4D97-AF65-F5344CB8AC3E}">
        <p14:creationId xmlns:p14="http://schemas.microsoft.com/office/powerpoint/2010/main" val="1663304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Pipelining</a:t>
            </a:r>
          </a:p>
        </p:txBody>
      </p:sp>
      <p:sp>
        <p:nvSpPr>
          <p:cNvPr id="3" name="Content Placeholder 2"/>
          <p:cNvSpPr>
            <a:spLocks noGrp="1"/>
          </p:cNvSpPr>
          <p:nvPr>
            <p:ph idx="1"/>
          </p:nvPr>
        </p:nvSpPr>
        <p:spPr/>
        <p:txBody>
          <a:bodyPr/>
          <a:lstStyle/>
          <a:p>
            <a:r>
              <a:rPr lang="en-US" dirty="0"/>
              <a:t>10-20 stages typical</a:t>
            </a:r>
          </a:p>
          <a:p>
            <a:r>
              <a:rPr lang="en-US" dirty="0"/>
              <a:t>Number of stages limited by:</a:t>
            </a:r>
          </a:p>
          <a:p>
            <a:pPr lvl="1"/>
            <a:r>
              <a:rPr lang="en-US" dirty="0"/>
              <a:t>Pipeline hazards</a:t>
            </a:r>
          </a:p>
          <a:p>
            <a:pPr lvl="1"/>
            <a:r>
              <a:rPr lang="en-US" dirty="0"/>
              <a:t>Sequencing overhead</a:t>
            </a:r>
          </a:p>
          <a:p>
            <a:pPr lvl="1"/>
            <a:r>
              <a:rPr lang="en-US" dirty="0"/>
              <a:t>Power</a:t>
            </a:r>
          </a:p>
          <a:p>
            <a:pPr lvl="1"/>
            <a:r>
              <a:rPr lang="en-US" dirty="0"/>
              <a:t>Cost</a:t>
            </a:r>
          </a:p>
          <a:p>
            <a:endParaRPr lang="en-US" dirty="0"/>
          </a:p>
        </p:txBody>
      </p:sp>
    </p:spTree>
    <p:extLst>
      <p:ext uri="{BB962C8B-B14F-4D97-AF65-F5344CB8AC3E}">
        <p14:creationId xmlns:p14="http://schemas.microsoft.com/office/powerpoint/2010/main" val="2894802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Branch Prediction</a:t>
            </a:r>
          </a:p>
        </p:txBody>
      </p:sp>
      <p:sp>
        <p:nvSpPr>
          <p:cNvPr id="3" name="Content Placeholder 2"/>
          <p:cNvSpPr>
            <a:spLocks noGrp="1"/>
          </p:cNvSpPr>
          <p:nvPr>
            <p:ph idx="1"/>
          </p:nvPr>
        </p:nvSpPr>
        <p:spPr/>
        <p:txBody>
          <a:bodyPr>
            <a:normAutofit fontScale="85000" lnSpcReduction="10000"/>
          </a:bodyPr>
          <a:lstStyle/>
          <a:p>
            <a:r>
              <a:rPr lang="en-US" dirty="0"/>
              <a:t>Ideal pipelined processor: CPI = 1</a:t>
            </a:r>
          </a:p>
          <a:p>
            <a:r>
              <a:rPr lang="en-US" dirty="0"/>
              <a:t>Branch </a:t>
            </a:r>
            <a:r>
              <a:rPr lang="en-US" dirty="0" err="1"/>
              <a:t>misprediction</a:t>
            </a:r>
            <a:r>
              <a:rPr lang="en-US" dirty="0"/>
              <a:t> increases CPI</a:t>
            </a:r>
          </a:p>
          <a:p>
            <a:r>
              <a:rPr lang="en-US" b="1" dirty="0"/>
              <a:t>Static branch prediction:</a:t>
            </a:r>
          </a:p>
          <a:p>
            <a:pPr lvl="1"/>
            <a:r>
              <a:rPr lang="en-US" dirty="0"/>
              <a:t>Check direction of branch (forward or backward)</a:t>
            </a:r>
          </a:p>
          <a:p>
            <a:pPr lvl="1"/>
            <a:r>
              <a:rPr lang="en-US" dirty="0"/>
              <a:t>If backward, predict taken</a:t>
            </a:r>
          </a:p>
          <a:p>
            <a:pPr lvl="1"/>
            <a:r>
              <a:rPr lang="en-US" dirty="0"/>
              <a:t>Else, predict not taken</a:t>
            </a:r>
          </a:p>
          <a:p>
            <a:r>
              <a:rPr lang="en-US" b="1" dirty="0"/>
              <a:t>Dynamic branch prediction:</a:t>
            </a:r>
          </a:p>
          <a:p>
            <a:pPr lvl="1"/>
            <a:r>
              <a:rPr lang="en-US" dirty="0"/>
              <a:t>Keep history of last (several hundred) branches in </a:t>
            </a:r>
            <a:r>
              <a:rPr lang="en-US" i="1" dirty="0"/>
              <a:t>branch target buffer</a:t>
            </a:r>
            <a:r>
              <a:rPr lang="en-US" dirty="0"/>
              <a:t>, record:</a:t>
            </a:r>
          </a:p>
          <a:p>
            <a:pPr lvl="2"/>
            <a:r>
              <a:rPr lang="en-US" dirty="0"/>
              <a:t>Branch destination</a:t>
            </a:r>
          </a:p>
          <a:p>
            <a:pPr lvl="2"/>
            <a:r>
              <a:rPr lang="en-US" dirty="0"/>
              <a:t>Whether branch was taken</a:t>
            </a:r>
          </a:p>
          <a:p>
            <a:endParaRPr lang="en-US" dirty="0"/>
          </a:p>
        </p:txBody>
      </p:sp>
    </p:spTree>
    <p:extLst>
      <p:ext uri="{BB962C8B-B14F-4D97-AF65-F5344CB8AC3E}">
        <p14:creationId xmlns:p14="http://schemas.microsoft.com/office/powerpoint/2010/main" val="11596913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Branch Prediction Example</a:t>
            </a:r>
          </a:p>
        </p:txBody>
      </p:sp>
      <p:sp>
        <p:nvSpPr>
          <p:cNvPr id="3" name="Content Placeholder 2"/>
          <p:cNvSpPr>
            <a:spLocks noGrp="1"/>
          </p:cNvSpPr>
          <p:nvPr>
            <p:ph idx="1"/>
          </p:nvPr>
        </p:nvSpPr>
        <p:spPr/>
        <p:txBody>
          <a:bodyPr>
            <a:normAutofit/>
          </a:bodyPr>
          <a:lstStyle/>
          <a:p>
            <a:pPr>
              <a:buFontTx/>
              <a:buNone/>
            </a:pPr>
            <a:r>
              <a:rPr lang="en-US" sz="2400" dirty="0">
                <a:latin typeface="Courier New" pitchFamily="49" charset="0"/>
              </a:rPr>
              <a:t>  add  $s1, $0, $0      # sum = 0</a:t>
            </a:r>
          </a:p>
          <a:p>
            <a:pPr>
              <a:buFontTx/>
              <a:buNone/>
            </a:pPr>
            <a:r>
              <a:rPr lang="en-US" sz="2400" dirty="0">
                <a:latin typeface="Courier New" pitchFamily="49" charset="0"/>
              </a:rPr>
              <a:t>  add  $s0, $0, $0      # </a:t>
            </a:r>
            <a:r>
              <a:rPr lang="en-US" sz="2400" dirty="0" err="1">
                <a:latin typeface="Courier New" pitchFamily="49" charset="0"/>
              </a:rPr>
              <a:t>i</a:t>
            </a:r>
            <a:r>
              <a:rPr lang="en-US" sz="2400" dirty="0">
                <a:latin typeface="Courier New" pitchFamily="49" charset="0"/>
              </a:rPr>
              <a:t>   = 0</a:t>
            </a:r>
          </a:p>
          <a:p>
            <a:pPr>
              <a:buFontTx/>
              <a:buNone/>
            </a:pPr>
            <a:r>
              <a:rPr lang="en-US" sz="2400" dirty="0">
                <a:latin typeface="Courier New" pitchFamily="49" charset="0"/>
              </a:rPr>
              <a:t>  </a:t>
            </a:r>
            <a:r>
              <a:rPr lang="en-US" sz="2400" dirty="0" err="1">
                <a:latin typeface="Courier New" pitchFamily="49" charset="0"/>
              </a:rPr>
              <a:t>addi</a:t>
            </a:r>
            <a:r>
              <a:rPr lang="en-US" sz="2400" dirty="0">
                <a:latin typeface="Courier New" pitchFamily="49" charset="0"/>
              </a:rPr>
              <a:t> $t0, $0, 10      # $t0 = 10</a:t>
            </a:r>
          </a:p>
          <a:p>
            <a:pPr>
              <a:buFontTx/>
              <a:buNone/>
            </a:pPr>
            <a:r>
              <a:rPr lang="en-US" sz="2400" dirty="0">
                <a:latin typeface="Courier New" pitchFamily="49" charset="0"/>
              </a:rPr>
              <a:t>for:</a:t>
            </a:r>
          </a:p>
          <a:p>
            <a:pPr>
              <a:buFontTx/>
              <a:buNone/>
            </a:pPr>
            <a:r>
              <a:rPr lang="en-US" sz="2400" dirty="0">
                <a:latin typeface="Courier New" pitchFamily="49" charset="0"/>
              </a:rPr>
              <a:t>  </a:t>
            </a:r>
            <a:r>
              <a:rPr lang="en-US" sz="2400" dirty="0" err="1">
                <a:latin typeface="Courier New" pitchFamily="49" charset="0"/>
              </a:rPr>
              <a:t>beq</a:t>
            </a:r>
            <a:r>
              <a:rPr lang="en-US" sz="2400" dirty="0">
                <a:latin typeface="Courier New" pitchFamily="49" charset="0"/>
              </a:rPr>
              <a:t>  $s0, $t0, done   # if </a:t>
            </a:r>
            <a:r>
              <a:rPr lang="en-US" sz="2400" dirty="0" err="1">
                <a:latin typeface="Courier New" pitchFamily="49" charset="0"/>
              </a:rPr>
              <a:t>i</a:t>
            </a:r>
            <a:r>
              <a:rPr lang="en-US" sz="2400" dirty="0">
                <a:latin typeface="Courier New" pitchFamily="49" charset="0"/>
              </a:rPr>
              <a:t> == 10, branch</a:t>
            </a:r>
          </a:p>
          <a:p>
            <a:pPr>
              <a:buFontTx/>
              <a:buNone/>
            </a:pPr>
            <a:r>
              <a:rPr lang="en-US" sz="2400" dirty="0">
                <a:latin typeface="Courier New" pitchFamily="49" charset="0"/>
              </a:rPr>
              <a:t>  add  $s1, $s1, $s0    # sum = sum + </a:t>
            </a:r>
            <a:r>
              <a:rPr lang="en-US" sz="2400" dirty="0" err="1">
                <a:latin typeface="Courier New" pitchFamily="49" charset="0"/>
              </a:rPr>
              <a:t>i</a:t>
            </a:r>
            <a:endParaRPr lang="en-US" sz="2400" dirty="0">
              <a:latin typeface="Courier New" pitchFamily="49" charset="0"/>
            </a:endParaRPr>
          </a:p>
          <a:p>
            <a:pPr>
              <a:buFontTx/>
              <a:buNone/>
            </a:pPr>
            <a:r>
              <a:rPr lang="en-US" sz="2400" dirty="0">
                <a:latin typeface="Courier New" pitchFamily="49" charset="0"/>
              </a:rPr>
              <a:t>  </a:t>
            </a:r>
            <a:r>
              <a:rPr lang="en-US" sz="2400" dirty="0" err="1">
                <a:latin typeface="Courier New" pitchFamily="49" charset="0"/>
              </a:rPr>
              <a:t>addi</a:t>
            </a:r>
            <a:r>
              <a:rPr lang="en-US" sz="2400" dirty="0">
                <a:latin typeface="Courier New" pitchFamily="49" charset="0"/>
              </a:rPr>
              <a:t> $s0, $s0, 1      # increment </a:t>
            </a:r>
            <a:r>
              <a:rPr lang="en-US" sz="2400" dirty="0" err="1">
                <a:latin typeface="Courier New" pitchFamily="49" charset="0"/>
              </a:rPr>
              <a:t>i</a:t>
            </a:r>
            <a:endParaRPr lang="en-US" sz="2400" dirty="0">
              <a:latin typeface="Courier New" pitchFamily="49" charset="0"/>
            </a:endParaRPr>
          </a:p>
          <a:p>
            <a:pPr>
              <a:buFontTx/>
              <a:buNone/>
            </a:pPr>
            <a:r>
              <a:rPr lang="en-US" sz="2400" dirty="0">
                <a:latin typeface="Courier New" pitchFamily="49" charset="0"/>
              </a:rPr>
              <a:t>  j    for</a:t>
            </a:r>
          </a:p>
          <a:p>
            <a:pPr>
              <a:buFontTx/>
              <a:buNone/>
            </a:pPr>
            <a:r>
              <a:rPr lang="en-US" sz="2400" dirty="0">
                <a:latin typeface="Courier New" pitchFamily="49" charset="0"/>
              </a:rPr>
              <a:t>done:</a:t>
            </a:r>
            <a:endParaRPr lang="en-US" sz="2400" dirty="0"/>
          </a:p>
        </p:txBody>
      </p:sp>
    </p:spTree>
    <p:extLst>
      <p:ext uri="{BB962C8B-B14F-4D97-AF65-F5344CB8AC3E}">
        <p14:creationId xmlns:p14="http://schemas.microsoft.com/office/powerpoint/2010/main" val="208168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MIPS State Elements</a:t>
            </a:r>
          </a:p>
        </p:txBody>
      </p:sp>
      <p:graphicFrame>
        <p:nvGraphicFramePr>
          <p:cNvPr id="4" name="Object 5"/>
          <p:cNvGraphicFramePr>
            <a:graphicFrameLocks noGrp="1" noChangeAspect="1"/>
          </p:cNvGraphicFramePr>
          <p:nvPr>
            <p:ph idx="1"/>
            <p:custDataLst>
              <p:tags r:id="rId2"/>
            </p:custDataLst>
            <p:extLst/>
          </p:nvPr>
        </p:nvGraphicFramePr>
        <p:xfrm>
          <a:off x="382588" y="2025650"/>
          <a:ext cx="8531225" cy="2397125"/>
        </p:xfrm>
        <a:graphic>
          <a:graphicData uri="http://schemas.openxmlformats.org/presentationml/2006/ole">
            <mc:AlternateContent xmlns:mc="http://schemas.openxmlformats.org/markup-compatibility/2006">
              <mc:Choice xmlns:v="urn:schemas-microsoft-com:vml" Requires="v">
                <p:oleObj spid="_x0000_s1027" name="VISIO" r:id="rId4" imgW="3486240" imgH="978840" progId="Visio.Drawing.6">
                  <p:embed/>
                </p:oleObj>
              </mc:Choice>
              <mc:Fallback>
                <p:oleObj name="VISIO" r:id="rId4" imgW="3486240" imgH="9788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2025650"/>
                        <a:ext cx="8531225" cy="2397125"/>
                      </a:xfrm>
                      <a:prstGeom prst="rect">
                        <a:avLst/>
                      </a:prstGeom>
                    </p:spPr>
                  </p:pic>
                </p:oleObj>
              </mc:Fallback>
            </mc:AlternateContent>
          </a:graphicData>
        </a:graphic>
      </p:graphicFrame>
    </p:spTree>
    <p:extLst>
      <p:ext uri="{BB962C8B-B14F-4D97-AF65-F5344CB8AC3E}">
        <p14:creationId xmlns:p14="http://schemas.microsoft.com/office/powerpoint/2010/main" val="4000708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1-Bit Branch Predictor</a:t>
            </a:r>
          </a:p>
        </p:txBody>
      </p:sp>
      <p:sp>
        <p:nvSpPr>
          <p:cNvPr id="3" name="Content Placeholder 2"/>
          <p:cNvSpPr>
            <a:spLocks noGrp="1"/>
          </p:cNvSpPr>
          <p:nvPr>
            <p:ph idx="1"/>
          </p:nvPr>
        </p:nvSpPr>
        <p:spPr/>
        <p:txBody>
          <a:bodyPr/>
          <a:lstStyle/>
          <a:p>
            <a:r>
              <a:rPr lang="en-US" dirty="0"/>
              <a:t>Remembers whether branch was taken the last time and does the same thing</a:t>
            </a:r>
          </a:p>
          <a:p>
            <a:r>
              <a:rPr lang="en-US" dirty="0" err="1"/>
              <a:t>Mispredicts</a:t>
            </a:r>
            <a:r>
              <a:rPr lang="en-US" dirty="0"/>
              <a:t> first and last branch of loop</a:t>
            </a:r>
          </a:p>
          <a:p>
            <a:endParaRPr lang="en-US" dirty="0"/>
          </a:p>
        </p:txBody>
      </p:sp>
    </p:spTree>
    <p:extLst>
      <p:ext uri="{BB962C8B-B14F-4D97-AF65-F5344CB8AC3E}">
        <p14:creationId xmlns:p14="http://schemas.microsoft.com/office/powerpoint/2010/main" val="8349611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2-Bit Branch Predictor</a:t>
            </a:r>
          </a:p>
        </p:txBody>
      </p:sp>
      <p:sp>
        <p:nvSpPr>
          <p:cNvPr id="4" name="Rectangle 5"/>
          <p:cNvSpPr>
            <a:spLocks noGrp="1" noChangeArrowheads="1"/>
          </p:cNvSpPr>
          <p:nvPr>
            <p:ph sz="half" idx="4294967295"/>
            <p:custDataLst>
              <p:tags r:id="rId2"/>
            </p:custDataLst>
          </p:nvPr>
        </p:nvSpPr>
        <p:spPr>
          <a:xfrm>
            <a:off x="1371600" y="4572000"/>
            <a:ext cx="6324600" cy="914400"/>
          </a:xfrm>
        </p:spPr>
        <p:txBody>
          <a:bodyPr>
            <a:normAutofit fontScale="92500" lnSpcReduction="10000"/>
          </a:bodyPr>
          <a:lstStyle/>
          <a:p>
            <a:pPr marL="0" indent="0">
              <a:buNone/>
            </a:pPr>
            <a:r>
              <a:rPr lang="en-US" b="1" dirty="0"/>
              <a:t>Only </a:t>
            </a:r>
            <a:r>
              <a:rPr lang="en-US" b="1" dirty="0" err="1"/>
              <a:t>mispredicts</a:t>
            </a:r>
            <a:r>
              <a:rPr lang="en-US" b="1" dirty="0"/>
              <a:t> last branch of loop</a:t>
            </a:r>
          </a:p>
        </p:txBody>
      </p:sp>
      <p:graphicFrame>
        <p:nvGraphicFramePr>
          <p:cNvPr id="5" name="Object 6"/>
          <p:cNvGraphicFramePr>
            <a:graphicFrameLocks noGrp="1" noChangeAspect="1"/>
          </p:cNvGraphicFramePr>
          <p:nvPr>
            <p:ph sz="half" idx="4294967295"/>
            <p:custDataLst>
              <p:tags r:id="rId3"/>
            </p:custDataLst>
          </p:nvPr>
        </p:nvGraphicFramePr>
        <p:xfrm>
          <a:off x="457200" y="2057400"/>
          <a:ext cx="8458200" cy="1568450"/>
        </p:xfrm>
        <a:graphic>
          <a:graphicData uri="http://schemas.openxmlformats.org/presentationml/2006/ole">
            <mc:AlternateContent xmlns:mc="http://schemas.openxmlformats.org/markup-compatibility/2006">
              <mc:Choice xmlns:v="urn:schemas-microsoft-com:vml" Requires="v">
                <p:oleObj spid="_x0000_s48131" name="VISIO" r:id="rId5" imgW="4943520" imgH="918000" progId="Visio.Drawing.6">
                  <p:embed/>
                </p:oleObj>
              </mc:Choice>
              <mc:Fallback>
                <p:oleObj name="VISIO" r:id="rId5" imgW="4943520" imgH="91800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057400"/>
                        <a:ext cx="84582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6056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a:t>
            </a:r>
          </a:p>
        </p:txBody>
      </p:sp>
      <p:sp>
        <p:nvSpPr>
          <p:cNvPr id="3" name="Content Placeholder 2"/>
          <p:cNvSpPr>
            <a:spLocks noGrp="1"/>
          </p:cNvSpPr>
          <p:nvPr>
            <p:ph idx="1"/>
          </p:nvPr>
        </p:nvSpPr>
        <p:spPr>
          <a:xfrm>
            <a:off x="457200" y="1600201"/>
            <a:ext cx="8229600" cy="1676400"/>
          </a:xfrm>
        </p:spPr>
        <p:txBody>
          <a:bodyPr>
            <a:normAutofit fontScale="92500" lnSpcReduction="20000"/>
          </a:bodyPr>
          <a:lstStyle/>
          <a:p>
            <a:r>
              <a:rPr lang="en-US" dirty="0"/>
              <a:t>Multiple copies of </a:t>
            </a:r>
            <a:r>
              <a:rPr lang="en-US" dirty="0" err="1"/>
              <a:t>datapath</a:t>
            </a:r>
            <a:r>
              <a:rPr lang="en-US" dirty="0"/>
              <a:t> execute multiple instructions at once</a:t>
            </a:r>
          </a:p>
          <a:p>
            <a:r>
              <a:rPr lang="en-US" dirty="0"/>
              <a:t>Dependencies make it tricky to issue multiple instructions at once</a:t>
            </a:r>
          </a:p>
          <a:p>
            <a:endParaRPr lang="en-US" dirty="0"/>
          </a:p>
        </p:txBody>
      </p:sp>
      <p:graphicFrame>
        <p:nvGraphicFramePr>
          <p:cNvPr id="4" name="Object 7"/>
          <p:cNvGraphicFramePr>
            <a:graphicFrameLocks noChangeAspect="1"/>
          </p:cNvGraphicFramePr>
          <p:nvPr>
            <p:custDataLst>
              <p:tags r:id="rId2"/>
            </p:custDataLst>
          </p:nvPr>
        </p:nvGraphicFramePr>
        <p:xfrm>
          <a:off x="609600" y="3459165"/>
          <a:ext cx="7696200" cy="2459038"/>
        </p:xfrm>
        <a:graphic>
          <a:graphicData uri="http://schemas.openxmlformats.org/presentationml/2006/ole">
            <mc:AlternateContent xmlns:mc="http://schemas.openxmlformats.org/markup-compatibility/2006">
              <mc:Choice xmlns:v="urn:schemas-microsoft-com:vml" Requires="v">
                <p:oleObj spid="_x0000_s49155" name="VISIO" r:id="rId4" imgW="4701600" imgH="1572480" progId="Visio.Drawing.6">
                  <p:embed/>
                </p:oleObj>
              </mc:Choice>
              <mc:Fallback>
                <p:oleObj name="VISIO" r:id="rId4" imgW="4701600" imgH="1572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459165"/>
                        <a:ext cx="7696200" cy="245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29411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Example</a:t>
            </a:r>
          </a:p>
        </p:txBody>
      </p:sp>
      <p:sp>
        <p:nvSpPr>
          <p:cNvPr id="4" name="Rectangle 4"/>
          <p:cNvSpPr>
            <a:spLocks noGrp="1" noChangeArrowheads="1"/>
          </p:cNvSpPr>
          <p:nvPr>
            <p:ph sz="half" idx="4294967295"/>
            <p:custDataLst>
              <p:tags r:id="rId2"/>
            </p:custDataLst>
          </p:nvPr>
        </p:nvSpPr>
        <p:spPr>
          <a:xfrm>
            <a:off x="228600" y="1447800"/>
            <a:ext cx="7696200" cy="4953000"/>
          </a:xfrm>
        </p:spPr>
        <p:txBody>
          <a:bodyPr/>
          <a:lstStyle/>
          <a:p>
            <a:pPr>
              <a:buFontTx/>
              <a:buNone/>
            </a:pPr>
            <a:r>
              <a:rPr lang="en-US" sz="2000" dirty="0" err="1">
                <a:latin typeface="Courier New" pitchFamily="49" charset="0"/>
              </a:rPr>
              <a:t>lw</a:t>
            </a:r>
            <a:r>
              <a:rPr lang="en-US" sz="2000" dirty="0">
                <a:latin typeface="Courier New" pitchFamily="49" charset="0"/>
              </a:rPr>
              <a:t>  $t0, 40($s0)		</a:t>
            </a:r>
            <a:endParaRPr lang="en-US" sz="2000" b="1" dirty="0">
              <a:solidFill>
                <a:schemeClr val="accent2"/>
              </a:solidFill>
            </a:endParaRPr>
          </a:p>
          <a:p>
            <a:pPr>
              <a:buFontTx/>
              <a:buNone/>
            </a:pPr>
            <a:r>
              <a:rPr lang="en-US" sz="2000" dirty="0">
                <a:latin typeface="Courier New" pitchFamily="49" charset="0"/>
              </a:rPr>
              <a:t>add $t1, $t0, $s1		</a:t>
            </a:r>
            <a:endParaRPr lang="en-US" sz="2000" b="1" dirty="0"/>
          </a:p>
          <a:p>
            <a:pPr>
              <a:buFontTx/>
              <a:buNone/>
            </a:pPr>
            <a:r>
              <a:rPr lang="en-US" sz="2000" dirty="0">
                <a:latin typeface="Courier New" pitchFamily="49" charset="0"/>
              </a:rPr>
              <a:t>sub $t0, $s2, $s3		 </a:t>
            </a:r>
            <a:r>
              <a:rPr lang="en-US" sz="2000" b="1" dirty="0">
                <a:solidFill>
                  <a:schemeClr val="accent1"/>
                </a:solidFill>
              </a:rPr>
              <a:t>Ideal IPC: 	2</a:t>
            </a:r>
            <a:endParaRPr lang="en-US" sz="2000" dirty="0">
              <a:solidFill>
                <a:schemeClr val="accent1"/>
              </a:solidFill>
              <a:latin typeface="Courier New" pitchFamily="49" charset="0"/>
            </a:endParaRPr>
          </a:p>
          <a:p>
            <a:pPr>
              <a:buFontTx/>
              <a:buNone/>
            </a:pPr>
            <a:r>
              <a:rPr lang="en-US" sz="2000" dirty="0">
                <a:latin typeface="Courier New" pitchFamily="49" charset="0"/>
              </a:rPr>
              <a:t>and $t2, $s4, $t0		 </a:t>
            </a:r>
            <a:r>
              <a:rPr lang="en-US" sz="2000" b="1" dirty="0">
                <a:solidFill>
                  <a:schemeClr val="accent1"/>
                </a:solidFill>
              </a:rPr>
              <a:t>Actual IPC:	2</a:t>
            </a:r>
            <a:endParaRPr lang="en-US" sz="2000" dirty="0">
              <a:solidFill>
                <a:schemeClr val="accent1"/>
              </a:solidFill>
              <a:latin typeface="Courier New" pitchFamily="49" charset="0"/>
            </a:endParaRPr>
          </a:p>
          <a:p>
            <a:pPr>
              <a:buFontTx/>
              <a:buNone/>
            </a:pPr>
            <a:r>
              <a:rPr lang="en-US" sz="2000" dirty="0">
                <a:latin typeface="Courier New" pitchFamily="49" charset="0"/>
              </a:rPr>
              <a:t>or  $t3, $s5, $s6</a:t>
            </a:r>
          </a:p>
          <a:p>
            <a:pPr>
              <a:buFontTx/>
              <a:buNone/>
            </a:pPr>
            <a:r>
              <a:rPr lang="en-US" sz="2000" dirty="0" err="1">
                <a:latin typeface="Courier New" pitchFamily="49" charset="0"/>
              </a:rPr>
              <a:t>sw</a:t>
            </a:r>
            <a:r>
              <a:rPr lang="en-US" sz="2000" dirty="0">
                <a:latin typeface="Courier New" pitchFamily="49" charset="0"/>
              </a:rPr>
              <a:t>  $s7, 80($t3)</a:t>
            </a:r>
          </a:p>
        </p:txBody>
      </p:sp>
      <p:graphicFrame>
        <p:nvGraphicFramePr>
          <p:cNvPr id="5" name="Object 8"/>
          <p:cNvGraphicFramePr>
            <a:graphicFrameLocks noGrp="1" noChangeAspect="1"/>
          </p:cNvGraphicFramePr>
          <p:nvPr>
            <p:ph sz="half" idx="4294967295"/>
            <p:custDataLst>
              <p:tags r:id="rId3"/>
            </p:custDataLst>
          </p:nvPr>
        </p:nvGraphicFramePr>
        <p:xfrm>
          <a:off x="1752600" y="3124200"/>
          <a:ext cx="7391400" cy="3298825"/>
        </p:xfrm>
        <a:graphic>
          <a:graphicData uri="http://schemas.openxmlformats.org/presentationml/2006/ole">
            <mc:AlternateContent xmlns:mc="http://schemas.openxmlformats.org/markup-compatibility/2006">
              <mc:Choice xmlns:v="urn:schemas-microsoft-com:vml" Requires="v">
                <p:oleObj spid="_x0000_s50179" name="VISIO" r:id="rId5" imgW="4943520" imgH="2206440" progId="Visio.Drawing.6">
                  <p:embed/>
                </p:oleObj>
              </mc:Choice>
              <mc:Fallback>
                <p:oleObj name="VISIO" r:id="rId5" imgW="4943520" imgH="22064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124200"/>
                        <a:ext cx="7391400" cy="3298825"/>
                      </a:xfrm>
                      <a:prstGeom prst="rect">
                        <a:avLst/>
                      </a:prstGeom>
                    </p:spPr>
                  </p:pic>
                </p:oleObj>
              </mc:Fallback>
            </mc:AlternateContent>
          </a:graphicData>
        </a:graphic>
      </p:graphicFrame>
    </p:spTree>
    <p:extLst>
      <p:ext uri="{BB962C8B-B14F-4D97-AF65-F5344CB8AC3E}">
        <p14:creationId xmlns:p14="http://schemas.microsoft.com/office/powerpoint/2010/main" val="3863034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Superscalar with Dependencies</a:t>
            </a:r>
          </a:p>
        </p:txBody>
      </p:sp>
      <p:sp>
        <p:nvSpPr>
          <p:cNvPr id="4" name="Rectangle 4"/>
          <p:cNvSpPr>
            <a:spLocks noGrp="1" noChangeArrowheads="1"/>
          </p:cNvSpPr>
          <p:nvPr>
            <p:ph sz="half" idx="4294967295"/>
            <p:custDataLst>
              <p:tags r:id="rId2"/>
            </p:custDataLst>
          </p:nvPr>
        </p:nvSpPr>
        <p:spPr>
          <a:xfrm>
            <a:off x="228600" y="1471612"/>
            <a:ext cx="7696200" cy="4953000"/>
          </a:xfrm>
        </p:spPr>
        <p:txBody>
          <a:bodyPr/>
          <a:lstStyle/>
          <a:p>
            <a:pPr algn="just">
              <a:buFontTx/>
              <a:buNone/>
            </a:pPr>
            <a:r>
              <a:rPr lang="en-US" sz="2000" dirty="0" err="1">
                <a:latin typeface="Courier New" pitchFamily="49" charset="0"/>
              </a:rPr>
              <a:t>lw</a:t>
            </a:r>
            <a:r>
              <a:rPr lang="en-US" sz="2000" dirty="0">
                <a:latin typeface="Courier New" pitchFamily="49" charset="0"/>
              </a:rPr>
              <a:t>  $t0, 40($s0)		</a:t>
            </a:r>
            <a:endParaRPr lang="en-US" sz="2000" b="1" dirty="0">
              <a:solidFill>
                <a:schemeClr val="accent2"/>
              </a:solidFill>
              <a:latin typeface="Courier New" pitchFamily="49" charset="0"/>
            </a:endParaRPr>
          </a:p>
          <a:p>
            <a:pPr algn="just">
              <a:buFontTx/>
              <a:buNone/>
            </a:pPr>
            <a:r>
              <a:rPr lang="en-US" sz="2000" dirty="0">
                <a:latin typeface="Courier New" pitchFamily="49" charset="0"/>
              </a:rPr>
              <a:t>add $t1, $t0, $s1		</a:t>
            </a:r>
            <a:endParaRPr lang="en-US" sz="2000" b="1" dirty="0"/>
          </a:p>
          <a:p>
            <a:pPr algn="just">
              <a:buFontTx/>
              <a:buNone/>
            </a:pPr>
            <a:r>
              <a:rPr lang="en-US" sz="2000" dirty="0">
                <a:latin typeface="Courier New" pitchFamily="49" charset="0"/>
              </a:rPr>
              <a:t>sub $t0, $s2, $s3</a:t>
            </a:r>
            <a:r>
              <a:rPr lang="en-US" sz="2000" dirty="0"/>
              <a:t>	</a:t>
            </a:r>
            <a:r>
              <a:rPr lang="en-US" sz="2000" dirty="0">
                <a:latin typeface="Courier New" pitchFamily="49" charset="0"/>
              </a:rPr>
              <a:t>	 </a:t>
            </a:r>
            <a:r>
              <a:rPr lang="en-US" sz="2000" b="1" dirty="0">
                <a:solidFill>
                  <a:schemeClr val="accent1"/>
                </a:solidFill>
              </a:rPr>
              <a:t>Ideal IPC: 	2</a:t>
            </a:r>
            <a:endParaRPr lang="en-US" sz="2000" dirty="0">
              <a:solidFill>
                <a:schemeClr val="accent1"/>
              </a:solidFill>
              <a:latin typeface="Courier New" pitchFamily="49" charset="0"/>
            </a:endParaRPr>
          </a:p>
          <a:p>
            <a:pPr algn="just">
              <a:buFontTx/>
              <a:buNone/>
            </a:pPr>
            <a:r>
              <a:rPr lang="en-US" sz="2000" dirty="0">
                <a:latin typeface="Courier New" pitchFamily="49" charset="0"/>
              </a:rPr>
              <a:t>and $t2, $s4, $t0		 </a:t>
            </a:r>
            <a:r>
              <a:rPr lang="en-US" sz="2000" b="1" dirty="0">
                <a:solidFill>
                  <a:schemeClr val="accent1"/>
                </a:solidFill>
              </a:rPr>
              <a:t>Actual IPC:	6/5 = 1.17</a:t>
            </a:r>
            <a:endParaRPr lang="en-US" sz="2000" dirty="0">
              <a:solidFill>
                <a:schemeClr val="accent1"/>
              </a:solidFill>
              <a:latin typeface="Courier New" pitchFamily="49" charset="0"/>
            </a:endParaRPr>
          </a:p>
          <a:p>
            <a:pPr algn="just">
              <a:buFontTx/>
              <a:buNone/>
            </a:pPr>
            <a:r>
              <a:rPr lang="en-US" sz="2000" dirty="0">
                <a:latin typeface="Courier New" pitchFamily="49" charset="0"/>
              </a:rPr>
              <a:t>or  $t3, $s5, $s6</a:t>
            </a:r>
          </a:p>
          <a:p>
            <a:pPr algn="just">
              <a:buFontTx/>
              <a:buNone/>
            </a:pPr>
            <a:r>
              <a:rPr lang="en-US" sz="2000" dirty="0" err="1">
                <a:latin typeface="Courier New" pitchFamily="49" charset="0"/>
              </a:rPr>
              <a:t>sw</a:t>
            </a:r>
            <a:r>
              <a:rPr lang="en-US" sz="2000" dirty="0">
                <a:latin typeface="Courier New" pitchFamily="49" charset="0"/>
              </a:rPr>
              <a:t>  $s7, 80($t3)</a:t>
            </a:r>
          </a:p>
        </p:txBody>
      </p:sp>
      <p:graphicFrame>
        <p:nvGraphicFramePr>
          <p:cNvPr id="5" name="Object 7"/>
          <p:cNvGraphicFramePr>
            <a:graphicFrameLocks noGrp="1" noChangeAspect="1"/>
          </p:cNvGraphicFramePr>
          <p:nvPr>
            <p:ph sz="half" idx="4294967295"/>
            <p:custDataLst>
              <p:tags r:id="rId3"/>
            </p:custDataLst>
          </p:nvPr>
        </p:nvGraphicFramePr>
        <p:xfrm>
          <a:off x="2553215" y="3048000"/>
          <a:ext cx="6514585" cy="3352800"/>
        </p:xfrm>
        <a:graphic>
          <a:graphicData uri="http://schemas.openxmlformats.org/presentationml/2006/ole">
            <mc:AlternateContent xmlns:mc="http://schemas.openxmlformats.org/markup-compatibility/2006">
              <mc:Choice xmlns:v="urn:schemas-microsoft-com:vml" Requires="v">
                <p:oleObj spid="_x0000_s51203" name="VISIO" r:id="rId5" imgW="5397120" imgH="2777760" progId="Visio.Drawing.6">
                  <p:embed/>
                </p:oleObj>
              </mc:Choice>
              <mc:Fallback>
                <p:oleObj name="VISIO" r:id="rId5" imgW="5397120" imgH="27777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3215" y="3048000"/>
                        <a:ext cx="6514585" cy="3352800"/>
                      </a:xfrm>
                      <a:prstGeom prst="rect">
                        <a:avLst/>
                      </a:prstGeom>
                    </p:spPr>
                  </p:pic>
                </p:oleObj>
              </mc:Fallback>
            </mc:AlternateContent>
          </a:graphicData>
        </a:graphic>
      </p:graphicFrame>
    </p:spTree>
    <p:extLst>
      <p:ext uri="{BB962C8B-B14F-4D97-AF65-F5344CB8AC3E}">
        <p14:creationId xmlns:p14="http://schemas.microsoft.com/office/powerpoint/2010/main" val="2646736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Order Processor</a:t>
            </a:r>
          </a:p>
        </p:txBody>
      </p:sp>
      <p:sp>
        <p:nvSpPr>
          <p:cNvPr id="3" name="Content Placeholder 2"/>
          <p:cNvSpPr>
            <a:spLocks noGrp="1"/>
          </p:cNvSpPr>
          <p:nvPr>
            <p:ph idx="1"/>
          </p:nvPr>
        </p:nvSpPr>
        <p:spPr/>
        <p:txBody>
          <a:bodyPr>
            <a:normAutofit lnSpcReduction="10000"/>
          </a:bodyPr>
          <a:lstStyle/>
          <a:p>
            <a:r>
              <a:rPr lang="en-US" sz="2800" dirty="0"/>
              <a:t>Looks ahead across multiple instructions</a:t>
            </a:r>
          </a:p>
          <a:p>
            <a:r>
              <a:rPr lang="en-US" sz="2800" dirty="0"/>
              <a:t>Issues as many instructions as possible at once</a:t>
            </a:r>
          </a:p>
          <a:p>
            <a:r>
              <a:rPr lang="en-US" sz="2800" dirty="0"/>
              <a:t>Issues instructions out of order (as long as no dependencies)</a:t>
            </a:r>
          </a:p>
          <a:p>
            <a:r>
              <a:rPr lang="en-US" sz="2800" b="1" dirty="0"/>
              <a:t>Dependencies:</a:t>
            </a:r>
          </a:p>
          <a:p>
            <a:pPr lvl="1"/>
            <a:r>
              <a:rPr lang="en-US" sz="2400" b="1" dirty="0">
                <a:solidFill>
                  <a:schemeClr val="accent1"/>
                </a:solidFill>
              </a:rPr>
              <a:t>RAW</a:t>
            </a:r>
            <a:r>
              <a:rPr lang="en-US" sz="2400" dirty="0"/>
              <a:t> (read after write): one instruction writes, later instruction reads a register</a:t>
            </a:r>
          </a:p>
          <a:p>
            <a:pPr lvl="1"/>
            <a:r>
              <a:rPr lang="en-US" sz="2400" b="1" dirty="0">
                <a:solidFill>
                  <a:schemeClr val="accent1"/>
                </a:solidFill>
              </a:rPr>
              <a:t>WAR</a:t>
            </a:r>
            <a:r>
              <a:rPr lang="en-US" sz="2400" dirty="0"/>
              <a:t> (write after read): one instruction reads, later instruction writes a register</a:t>
            </a:r>
          </a:p>
          <a:p>
            <a:pPr lvl="1"/>
            <a:r>
              <a:rPr lang="en-US" sz="2400" b="1" dirty="0">
                <a:solidFill>
                  <a:schemeClr val="accent1"/>
                </a:solidFill>
              </a:rPr>
              <a:t>WAW</a:t>
            </a:r>
            <a:r>
              <a:rPr lang="en-US" sz="2400" dirty="0">
                <a:solidFill>
                  <a:schemeClr val="accent1"/>
                </a:solidFill>
              </a:rPr>
              <a:t> </a:t>
            </a:r>
            <a:r>
              <a:rPr lang="en-US" sz="2400" dirty="0"/>
              <a:t>(write after write): one instruction writes, later instruction writes a register</a:t>
            </a:r>
          </a:p>
          <a:p>
            <a:endParaRPr lang="en-US" dirty="0"/>
          </a:p>
        </p:txBody>
      </p:sp>
    </p:spTree>
    <p:extLst>
      <p:ext uri="{BB962C8B-B14F-4D97-AF65-F5344CB8AC3E}">
        <p14:creationId xmlns:p14="http://schemas.microsoft.com/office/powerpoint/2010/main" val="4274540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Order Processor</a:t>
            </a:r>
          </a:p>
        </p:txBody>
      </p:sp>
      <p:sp>
        <p:nvSpPr>
          <p:cNvPr id="3" name="Content Placeholder 2"/>
          <p:cNvSpPr>
            <a:spLocks noGrp="1"/>
          </p:cNvSpPr>
          <p:nvPr>
            <p:ph idx="1"/>
          </p:nvPr>
        </p:nvSpPr>
        <p:spPr/>
        <p:txBody>
          <a:bodyPr/>
          <a:lstStyle/>
          <a:p>
            <a:r>
              <a:rPr lang="en-US" b="1" dirty="0"/>
              <a:t>Instruction level parallelism (ILP): </a:t>
            </a:r>
            <a:r>
              <a:rPr lang="en-US" dirty="0"/>
              <a:t>number of  instruction that can be issued simultaneously (average &lt; 3)</a:t>
            </a:r>
          </a:p>
          <a:p>
            <a:r>
              <a:rPr lang="en-US" b="1" dirty="0"/>
              <a:t>Scoreboard:</a:t>
            </a:r>
            <a:r>
              <a:rPr lang="en-US" dirty="0"/>
              <a:t> table that keeps track of:</a:t>
            </a:r>
          </a:p>
          <a:p>
            <a:pPr lvl="1"/>
            <a:r>
              <a:rPr lang="en-US" sz="3200" dirty="0"/>
              <a:t>Instructions waiting to issue</a:t>
            </a:r>
          </a:p>
          <a:p>
            <a:pPr lvl="1"/>
            <a:r>
              <a:rPr lang="en-US" sz="3200" dirty="0"/>
              <a:t>Available functional units</a:t>
            </a:r>
          </a:p>
          <a:p>
            <a:pPr lvl="1"/>
            <a:r>
              <a:rPr lang="en-US" sz="3200" dirty="0"/>
              <a:t>Dependencies</a:t>
            </a:r>
          </a:p>
          <a:p>
            <a:endParaRPr lang="en-US" dirty="0"/>
          </a:p>
        </p:txBody>
      </p:sp>
    </p:spTree>
    <p:extLst>
      <p:ext uri="{BB962C8B-B14F-4D97-AF65-F5344CB8AC3E}">
        <p14:creationId xmlns:p14="http://schemas.microsoft.com/office/powerpoint/2010/main" val="3056247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 of Order Processor Example</a:t>
            </a:r>
          </a:p>
        </p:txBody>
      </p:sp>
      <p:sp>
        <p:nvSpPr>
          <p:cNvPr id="4" name="Rectangle 4"/>
          <p:cNvSpPr>
            <a:spLocks noGrp="1" noChangeArrowheads="1"/>
          </p:cNvSpPr>
          <p:nvPr>
            <p:ph sz="half" idx="4294967295"/>
            <p:custDataLst>
              <p:tags r:id="rId2"/>
            </p:custDataLst>
          </p:nvPr>
        </p:nvSpPr>
        <p:spPr>
          <a:xfrm>
            <a:off x="304800" y="1417637"/>
            <a:ext cx="6705600" cy="4953000"/>
          </a:xfrm>
        </p:spPr>
        <p:txBody>
          <a:bodyPr/>
          <a:lstStyle/>
          <a:p>
            <a:pPr algn="just">
              <a:buFontTx/>
              <a:buNone/>
            </a:pPr>
            <a:r>
              <a:rPr lang="en-US" sz="1800" dirty="0" err="1">
                <a:latin typeface="Courier New" pitchFamily="49" charset="0"/>
              </a:rPr>
              <a:t>lw</a:t>
            </a:r>
            <a:r>
              <a:rPr lang="en-US" sz="1800" dirty="0">
                <a:latin typeface="Courier New" pitchFamily="49" charset="0"/>
              </a:rPr>
              <a:t>  $t0, 40($s0)		</a:t>
            </a:r>
            <a:endParaRPr lang="en-US" sz="1800" b="1" dirty="0">
              <a:solidFill>
                <a:schemeClr val="accent2"/>
              </a:solidFill>
              <a:latin typeface="Courier New" pitchFamily="49" charset="0"/>
            </a:endParaRPr>
          </a:p>
          <a:p>
            <a:pPr algn="just">
              <a:buFontTx/>
              <a:buNone/>
            </a:pPr>
            <a:r>
              <a:rPr lang="en-US" sz="1800" dirty="0">
                <a:latin typeface="Courier New" pitchFamily="49" charset="0"/>
              </a:rPr>
              <a:t>add $t1, $t0, $s1		</a:t>
            </a:r>
            <a:endParaRPr lang="en-US" sz="1800" b="1" dirty="0"/>
          </a:p>
          <a:p>
            <a:pPr algn="just">
              <a:buFontTx/>
              <a:buNone/>
            </a:pPr>
            <a:r>
              <a:rPr lang="en-US" sz="1800" dirty="0">
                <a:latin typeface="Courier New" pitchFamily="49" charset="0"/>
              </a:rPr>
              <a:t>sub $t0, $s2, $s3</a:t>
            </a:r>
            <a:r>
              <a:rPr lang="en-US" sz="1800" dirty="0"/>
              <a:t>	</a:t>
            </a:r>
            <a:r>
              <a:rPr lang="en-US" sz="1800" dirty="0">
                <a:latin typeface="Courier New" pitchFamily="49" charset="0"/>
              </a:rPr>
              <a:t>	 </a:t>
            </a:r>
            <a:r>
              <a:rPr lang="en-US" sz="1800" b="1" dirty="0">
                <a:solidFill>
                  <a:schemeClr val="accent1"/>
                </a:solidFill>
              </a:rPr>
              <a:t>Ideal IPC: 	2</a:t>
            </a:r>
            <a:endParaRPr lang="en-US" sz="1800" dirty="0">
              <a:solidFill>
                <a:schemeClr val="accent1"/>
              </a:solidFill>
              <a:latin typeface="Courier New" pitchFamily="49" charset="0"/>
            </a:endParaRPr>
          </a:p>
          <a:p>
            <a:pPr algn="just">
              <a:buFontTx/>
              <a:buNone/>
            </a:pPr>
            <a:r>
              <a:rPr lang="en-US" sz="1800" dirty="0">
                <a:latin typeface="Courier New" pitchFamily="49" charset="0"/>
              </a:rPr>
              <a:t>and $t2, $s4, $t0		 </a:t>
            </a:r>
            <a:r>
              <a:rPr lang="en-US" sz="1800" b="1" dirty="0">
                <a:solidFill>
                  <a:schemeClr val="accent1"/>
                </a:solidFill>
              </a:rPr>
              <a:t>Actual IPC:	6/4 = 1.5</a:t>
            </a:r>
            <a:endParaRPr lang="en-US" sz="1800" dirty="0">
              <a:solidFill>
                <a:schemeClr val="accent1"/>
              </a:solidFill>
              <a:latin typeface="Courier New" pitchFamily="49" charset="0"/>
            </a:endParaRPr>
          </a:p>
          <a:p>
            <a:pPr algn="just">
              <a:buFontTx/>
              <a:buNone/>
            </a:pPr>
            <a:r>
              <a:rPr lang="en-US" sz="1800" dirty="0">
                <a:latin typeface="Courier New" pitchFamily="49" charset="0"/>
              </a:rPr>
              <a:t>or  $t3, $s5, $s6</a:t>
            </a:r>
          </a:p>
          <a:p>
            <a:pPr algn="just">
              <a:buFontTx/>
              <a:buNone/>
            </a:pPr>
            <a:r>
              <a:rPr lang="en-US" sz="1800" dirty="0" err="1">
                <a:latin typeface="Courier New" pitchFamily="49" charset="0"/>
              </a:rPr>
              <a:t>sw</a:t>
            </a:r>
            <a:r>
              <a:rPr lang="en-US" sz="1800" dirty="0">
                <a:latin typeface="Courier New" pitchFamily="49" charset="0"/>
              </a:rPr>
              <a:t>  $s7, 80($t3)</a:t>
            </a:r>
          </a:p>
        </p:txBody>
      </p:sp>
      <p:graphicFrame>
        <p:nvGraphicFramePr>
          <p:cNvPr id="5" name="Object 7"/>
          <p:cNvGraphicFramePr>
            <a:graphicFrameLocks noGrp="1" noChangeAspect="1"/>
          </p:cNvGraphicFramePr>
          <p:nvPr>
            <p:ph sz="half" idx="4294967295"/>
            <p:custDataLst>
              <p:tags r:id="rId3"/>
            </p:custDataLst>
          </p:nvPr>
        </p:nvGraphicFramePr>
        <p:xfrm>
          <a:off x="2209800" y="2743200"/>
          <a:ext cx="6781800" cy="3633582"/>
        </p:xfrm>
        <a:graphic>
          <a:graphicData uri="http://schemas.openxmlformats.org/presentationml/2006/ole">
            <mc:AlternateContent xmlns:mc="http://schemas.openxmlformats.org/markup-compatibility/2006">
              <mc:Choice xmlns:v="urn:schemas-microsoft-com:vml" Requires="v">
                <p:oleObj spid="_x0000_s52227" name="VISIO" r:id="rId5" imgW="5182920" imgH="2777760" progId="Visio.Drawing.6">
                  <p:embed/>
                </p:oleObj>
              </mc:Choice>
              <mc:Fallback>
                <p:oleObj name="VISIO" r:id="rId5" imgW="5182920" imgH="27777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743200"/>
                        <a:ext cx="6781800" cy="36335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58698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Register Renaming</a:t>
            </a:r>
          </a:p>
        </p:txBody>
      </p:sp>
      <p:graphicFrame>
        <p:nvGraphicFramePr>
          <p:cNvPr id="4" name="Object 8"/>
          <p:cNvGraphicFramePr>
            <a:graphicFrameLocks noGrp="1" noChangeAspect="1"/>
          </p:cNvGraphicFramePr>
          <p:nvPr>
            <p:ph sz="half" idx="4294967295"/>
            <p:custDataLst>
              <p:tags r:id="rId2"/>
            </p:custDataLst>
          </p:nvPr>
        </p:nvGraphicFramePr>
        <p:xfrm>
          <a:off x="2053281" y="3036501"/>
          <a:ext cx="7086600" cy="3336925"/>
        </p:xfrm>
        <a:graphic>
          <a:graphicData uri="http://schemas.openxmlformats.org/presentationml/2006/ole">
            <mc:AlternateContent xmlns:mc="http://schemas.openxmlformats.org/markup-compatibility/2006">
              <mc:Choice xmlns:v="urn:schemas-microsoft-com:vml" Requires="v">
                <p:oleObj spid="_x0000_s53251" name="VISIO" r:id="rId5" imgW="4686480" imgH="2206440" progId="Visio.Drawing.6">
                  <p:embed/>
                </p:oleObj>
              </mc:Choice>
              <mc:Fallback>
                <p:oleObj name="VISIO" r:id="rId5" imgW="4686480" imgH="22064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3281" y="3036501"/>
                        <a:ext cx="7086600" cy="3336925"/>
                      </a:xfrm>
                      <a:prstGeom prst="rect">
                        <a:avLst/>
                      </a:prstGeom>
                    </p:spPr>
                  </p:pic>
                </p:oleObj>
              </mc:Fallback>
            </mc:AlternateContent>
          </a:graphicData>
        </a:graphic>
      </p:graphicFrame>
      <p:sp>
        <p:nvSpPr>
          <p:cNvPr id="5" name="Rectangle 11"/>
          <p:cNvSpPr>
            <a:spLocks noGrp="1" noChangeArrowheads="1"/>
          </p:cNvSpPr>
          <p:nvPr>
            <p:ph sz="half" idx="4294967295"/>
            <p:custDataLst>
              <p:tags r:id="rId3"/>
            </p:custDataLst>
          </p:nvPr>
        </p:nvSpPr>
        <p:spPr>
          <a:xfrm>
            <a:off x="304800" y="1387475"/>
            <a:ext cx="6705600" cy="4953000"/>
          </a:xfrm>
          <a:noFill/>
          <a:ln/>
        </p:spPr>
        <p:txBody>
          <a:bodyPr/>
          <a:lstStyle/>
          <a:p>
            <a:pPr>
              <a:buFontTx/>
              <a:buNone/>
            </a:pPr>
            <a:r>
              <a:rPr lang="en-US" sz="2000" dirty="0" err="1">
                <a:latin typeface="Courier New" pitchFamily="49" charset="0"/>
              </a:rPr>
              <a:t>lw</a:t>
            </a:r>
            <a:r>
              <a:rPr lang="en-US" sz="2000" dirty="0">
                <a:latin typeface="Courier New" pitchFamily="49" charset="0"/>
              </a:rPr>
              <a:t>  $t0, 40($s0)</a:t>
            </a:r>
            <a:r>
              <a:rPr lang="en-US" sz="2000" dirty="0"/>
              <a:t>		</a:t>
            </a:r>
            <a:endParaRPr lang="en-US" sz="2000" b="1" dirty="0"/>
          </a:p>
          <a:p>
            <a:pPr>
              <a:buFontTx/>
              <a:buNone/>
            </a:pPr>
            <a:r>
              <a:rPr lang="en-US" sz="2000" dirty="0">
                <a:latin typeface="Courier New" pitchFamily="49" charset="0"/>
              </a:rPr>
              <a:t>add $t1, $t0, $s1</a:t>
            </a:r>
            <a:r>
              <a:rPr lang="en-US" sz="2000" dirty="0"/>
              <a:t>		</a:t>
            </a:r>
            <a:endParaRPr lang="en-US" sz="2000" b="1" dirty="0"/>
          </a:p>
          <a:p>
            <a:pPr>
              <a:buFontTx/>
              <a:buNone/>
            </a:pPr>
            <a:r>
              <a:rPr lang="en-US" sz="2000" dirty="0">
                <a:latin typeface="Courier New" pitchFamily="49" charset="0"/>
              </a:rPr>
              <a:t>sub $t0, $s2, $s3</a:t>
            </a:r>
            <a:r>
              <a:rPr lang="en-US" sz="2000" dirty="0"/>
              <a:t>		</a:t>
            </a:r>
            <a:r>
              <a:rPr lang="en-US" sz="2000" dirty="0">
                <a:solidFill>
                  <a:schemeClr val="accent1"/>
                </a:solidFill>
              </a:rPr>
              <a:t> </a:t>
            </a:r>
            <a:r>
              <a:rPr lang="en-US" sz="2000" b="1" dirty="0">
                <a:solidFill>
                  <a:schemeClr val="accent1"/>
                </a:solidFill>
              </a:rPr>
              <a:t>Ideal IPC: 	2</a:t>
            </a:r>
            <a:endParaRPr lang="en-US" sz="2000" dirty="0">
              <a:solidFill>
                <a:schemeClr val="accent1"/>
              </a:solidFill>
            </a:endParaRPr>
          </a:p>
          <a:p>
            <a:pPr>
              <a:buFontTx/>
              <a:buNone/>
            </a:pPr>
            <a:r>
              <a:rPr lang="en-US" sz="2000" dirty="0">
                <a:latin typeface="Courier New" pitchFamily="49" charset="0"/>
              </a:rPr>
              <a:t>and $t2, $s4, $t0</a:t>
            </a:r>
            <a:r>
              <a:rPr lang="en-US" sz="2000" dirty="0"/>
              <a:t>		 </a:t>
            </a:r>
            <a:r>
              <a:rPr lang="en-US" sz="2000" b="1" dirty="0">
                <a:solidFill>
                  <a:schemeClr val="accent1"/>
                </a:solidFill>
              </a:rPr>
              <a:t>Actual IPC:	6/3 = 2</a:t>
            </a:r>
            <a:endParaRPr lang="en-US" sz="2000" dirty="0">
              <a:solidFill>
                <a:schemeClr val="accent1"/>
              </a:solidFill>
            </a:endParaRPr>
          </a:p>
          <a:p>
            <a:pPr>
              <a:buFontTx/>
              <a:buNone/>
            </a:pPr>
            <a:r>
              <a:rPr lang="en-US" sz="2000" dirty="0">
                <a:latin typeface="Courier New" pitchFamily="49" charset="0"/>
              </a:rPr>
              <a:t>or  $t3, $s5, $s6</a:t>
            </a:r>
          </a:p>
          <a:p>
            <a:pPr>
              <a:buFontTx/>
              <a:buNone/>
            </a:pPr>
            <a:r>
              <a:rPr lang="en-US" sz="2000" dirty="0" err="1">
                <a:latin typeface="Courier New" pitchFamily="49" charset="0"/>
              </a:rPr>
              <a:t>sw</a:t>
            </a:r>
            <a:r>
              <a:rPr lang="en-US" sz="2000" dirty="0">
                <a:latin typeface="Courier New" pitchFamily="49" charset="0"/>
              </a:rPr>
              <a:t>  $s7, 80($t3)</a:t>
            </a:r>
          </a:p>
        </p:txBody>
      </p:sp>
    </p:spTree>
    <p:extLst>
      <p:ext uri="{BB962C8B-B14F-4D97-AF65-F5344CB8AC3E}">
        <p14:creationId xmlns:p14="http://schemas.microsoft.com/office/powerpoint/2010/main" val="1010669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SIMD</a:t>
            </a:r>
          </a:p>
        </p:txBody>
      </p:sp>
      <p:sp>
        <p:nvSpPr>
          <p:cNvPr id="3" name="Content Placeholder 2"/>
          <p:cNvSpPr>
            <a:spLocks noGrp="1"/>
          </p:cNvSpPr>
          <p:nvPr>
            <p:ph idx="1"/>
          </p:nvPr>
        </p:nvSpPr>
        <p:spPr>
          <a:xfrm>
            <a:off x="457200" y="1600201"/>
            <a:ext cx="8229600" cy="2362200"/>
          </a:xfrm>
        </p:spPr>
        <p:txBody>
          <a:bodyPr>
            <a:normAutofit fontScale="92500" lnSpcReduction="20000"/>
          </a:bodyPr>
          <a:lstStyle/>
          <a:p>
            <a:r>
              <a:rPr lang="en-US" dirty="0"/>
              <a:t>Single Instruction Multiple Data (SIMD)</a:t>
            </a:r>
          </a:p>
          <a:p>
            <a:pPr lvl="1"/>
            <a:r>
              <a:rPr lang="en-US" sz="2400" dirty="0"/>
              <a:t>Single instruction acts on multiple pieces of data at once</a:t>
            </a:r>
          </a:p>
          <a:p>
            <a:pPr lvl="1"/>
            <a:r>
              <a:rPr lang="en-US" sz="2400" dirty="0"/>
              <a:t>Common application: graphics</a:t>
            </a:r>
          </a:p>
          <a:p>
            <a:pPr lvl="1"/>
            <a:r>
              <a:rPr lang="en-US" sz="2400" dirty="0"/>
              <a:t>Perform short arithmetic operations (also called </a:t>
            </a:r>
            <a:r>
              <a:rPr lang="en-US" sz="2400" i="1" dirty="0"/>
              <a:t>packed arithmetic</a:t>
            </a:r>
            <a:r>
              <a:rPr lang="en-US" sz="2400" dirty="0"/>
              <a:t>)</a:t>
            </a:r>
          </a:p>
          <a:p>
            <a:r>
              <a:rPr lang="en-US" dirty="0"/>
              <a:t>For example, add four 8-bit elements</a:t>
            </a:r>
          </a:p>
          <a:p>
            <a:endParaRPr lang="en-US" dirty="0"/>
          </a:p>
        </p:txBody>
      </p:sp>
      <p:graphicFrame>
        <p:nvGraphicFramePr>
          <p:cNvPr id="4" name="Object 4"/>
          <p:cNvGraphicFramePr>
            <a:graphicFrameLocks noChangeAspect="1"/>
          </p:cNvGraphicFramePr>
          <p:nvPr>
            <p:custDataLst>
              <p:tags r:id="rId2"/>
            </p:custDataLst>
          </p:nvPr>
        </p:nvGraphicFramePr>
        <p:xfrm>
          <a:off x="2324100" y="3933569"/>
          <a:ext cx="4495800" cy="2047875"/>
        </p:xfrm>
        <a:graphic>
          <a:graphicData uri="http://schemas.openxmlformats.org/presentationml/2006/ole">
            <mc:AlternateContent xmlns:mc="http://schemas.openxmlformats.org/markup-compatibility/2006">
              <mc:Choice xmlns:v="urn:schemas-microsoft-com:vml" Requires="v">
                <p:oleObj spid="_x0000_s54275" name="VISIO" r:id="rId4" imgW="2657520" imgH="1266480" progId="Visio.Drawing.6">
                  <p:embed/>
                </p:oleObj>
              </mc:Choice>
              <mc:Fallback>
                <p:oleObj name="VISIO" r:id="rId4" imgW="2657520" imgH="1266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3933569"/>
                        <a:ext cx="4495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07427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B</Template>
  <TotalTime>4427</TotalTime>
  <Words>3742</Words>
  <Application>Microsoft Office PowerPoint</Application>
  <PresentationFormat>화면 슬라이드 쇼(4:3)</PresentationFormat>
  <Paragraphs>1091</Paragraphs>
  <Slides>105</Slides>
  <Notes>0</Notes>
  <HiddenSlides>0</HiddenSlides>
  <MMClips>0</MMClips>
  <ScaleCrop>false</ScaleCrop>
  <HeadingPairs>
    <vt:vector size="8" baseType="variant">
      <vt:variant>
        <vt:lpstr>사용한 글꼴</vt:lpstr>
      </vt:variant>
      <vt:variant>
        <vt:i4>6</vt:i4>
      </vt:variant>
      <vt:variant>
        <vt:lpstr>테마</vt:lpstr>
      </vt:variant>
      <vt:variant>
        <vt:i4>1</vt:i4>
      </vt:variant>
      <vt:variant>
        <vt:lpstr>포함된 OLE 서버</vt:lpstr>
      </vt:variant>
      <vt:variant>
        <vt:i4>2</vt:i4>
      </vt:variant>
      <vt:variant>
        <vt:lpstr>슬라이드 제목</vt:lpstr>
      </vt:variant>
      <vt:variant>
        <vt:i4>105</vt:i4>
      </vt:variant>
    </vt:vector>
  </HeadingPairs>
  <TitlesOfParts>
    <vt:vector size="114" baseType="lpstr">
      <vt:lpstr>맑은 고딕</vt:lpstr>
      <vt:lpstr>Arial</vt:lpstr>
      <vt:lpstr>Calibri</vt:lpstr>
      <vt:lpstr>Courier New</vt:lpstr>
      <vt:lpstr>Helvetica</vt:lpstr>
      <vt:lpstr>Times New Roman</vt:lpstr>
      <vt:lpstr>Office 테마</vt:lpstr>
      <vt:lpstr>VISIO</vt:lpstr>
      <vt:lpstr>Visio</vt:lpstr>
      <vt:lpstr>Computer Architecture</vt:lpstr>
      <vt:lpstr>Chapter 7 Topics</vt:lpstr>
      <vt:lpstr>Introduction</vt:lpstr>
      <vt:lpstr>Microarchitecture</vt:lpstr>
      <vt:lpstr>Processor Performance</vt:lpstr>
      <vt:lpstr>Exercise 1</vt:lpstr>
      <vt:lpstr>Exercise 1</vt:lpstr>
      <vt:lpstr>Architectural State</vt:lpstr>
      <vt:lpstr>MIPS State Elements</vt:lpstr>
      <vt:lpstr>Single-Cycle MIPS Processor</vt:lpstr>
      <vt:lpstr>Single-Cycle Datapath: lw fetch</vt:lpstr>
      <vt:lpstr>Single-Cycle Datapath: lw Register Read</vt:lpstr>
      <vt:lpstr>Single-Cycle Datapath: lw Immediate</vt:lpstr>
      <vt:lpstr>Single-Cycle Datapath: lw address</vt:lpstr>
      <vt:lpstr>Single-Cycle Datapath: lw Memory Read</vt:lpstr>
      <vt:lpstr>Single-Cycle Datapath: lw PC Increment</vt:lpstr>
      <vt:lpstr>Single-Cycle Datapath: sw</vt:lpstr>
      <vt:lpstr>Exercise 2</vt:lpstr>
      <vt:lpstr>Exercise 2</vt:lpstr>
      <vt:lpstr>Exercise 2</vt:lpstr>
      <vt:lpstr>Single-Cycle Datapath: R-Type</vt:lpstr>
      <vt:lpstr>Review: Instruction Formats</vt:lpstr>
      <vt:lpstr>Exercise 3</vt:lpstr>
      <vt:lpstr>Exercise 3</vt:lpstr>
      <vt:lpstr>Single-Cycle Datapath: beq</vt:lpstr>
      <vt:lpstr>Single-Cycle Processor</vt:lpstr>
      <vt:lpstr>Single-Cycle Control</vt:lpstr>
      <vt:lpstr>Review: ALU</vt:lpstr>
      <vt:lpstr>Review: ALU</vt:lpstr>
      <vt:lpstr>Control Unit: ALU Decoder</vt:lpstr>
      <vt:lpstr>Control Unit: Main Decoder</vt:lpstr>
      <vt:lpstr>Control Unit: Main Decoder</vt:lpstr>
      <vt:lpstr>Single-Cycle Datapath: or</vt:lpstr>
      <vt:lpstr>Extended Functionality: addi</vt:lpstr>
      <vt:lpstr>Control Unit: addi</vt:lpstr>
      <vt:lpstr>Control Unit: addi</vt:lpstr>
      <vt:lpstr>Extended Functionality: j</vt:lpstr>
      <vt:lpstr>Control Unit: j</vt:lpstr>
      <vt:lpstr>Control Unit: j</vt:lpstr>
      <vt:lpstr>Review: Processor Performance</vt:lpstr>
      <vt:lpstr>Single-Cycle Performance</vt:lpstr>
      <vt:lpstr>Single-Cycle Performance</vt:lpstr>
      <vt:lpstr>Exercise 1</vt:lpstr>
      <vt:lpstr>Exercise 1</vt:lpstr>
      <vt:lpstr>Example</vt:lpstr>
      <vt:lpstr>Pipelined MIPS Processor</vt:lpstr>
      <vt:lpstr>Single-Cycle vs. Pipelined</vt:lpstr>
      <vt:lpstr>Pipelined Processor Abstraction</vt:lpstr>
      <vt:lpstr>Single-Cycle &amp; Pipelined Datapath</vt:lpstr>
      <vt:lpstr>Corrected Pipelined Datapath</vt:lpstr>
      <vt:lpstr>Pipelined Processor Control</vt:lpstr>
      <vt:lpstr>Pipeline Hazards</vt:lpstr>
      <vt:lpstr>Data Hazard</vt:lpstr>
      <vt:lpstr>Handling Data Hazards</vt:lpstr>
      <vt:lpstr>Compile-Time Hazard Elimination</vt:lpstr>
      <vt:lpstr>Data Forwarding</vt:lpstr>
      <vt:lpstr>Data Forwarding</vt:lpstr>
      <vt:lpstr>Data Forwarding</vt:lpstr>
      <vt:lpstr>Stalling</vt:lpstr>
      <vt:lpstr>Stalling</vt:lpstr>
      <vt:lpstr>Stalling Hardware</vt:lpstr>
      <vt:lpstr>Stalling Logic</vt:lpstr>
      <vt:lpstr>Exercise 1</vt:lpstr>
      <vt:lpstr>Exercise 1</vt:lpstr>
      <vt:lpstr>Control Hazards</vt:lpstr>
      <vt:lpstr>Control Hazards: Original Pipeline</vt:lpstr>
      <vt:lpstr>Control Hazards</vt:lpstr>
      <vt:lpstr>Early Branch Resolution</vt:lpstr>
      <vt:lpstr>Early Branch Resolution</vt:lpstr>
      <vt:lpstr>Handling Data &amp; Control Hazards</vt:lpstr>
      <vt:lpstr>Control Forwarding &amp; Stalling Logic</vt:lpstr>
      <vt:lpstr>Branch Prediction</vt:lpstr>
      <vt:lpstr>Exercise 2</vt:lpstr>
      <vt:lpstr>Exercise 2</vt:lpstr>
      <vt:lpstr>Pipelined Performance Example</vt:lpstr>
      <vt:lpstr>Pipelined Performance Example</vt:lpstr>
      <vt:lpstr>Pipelined Processor</vt:lpstr>
      <vt:lpstr>Pipelined Performance Example</vt:lpstr>
      <vt:lpstr>Pipelined Performance Example</vt:lpstr>
      <vt:lpstr>Processor Performance Comparison</vt:lpstr>
      <vt:lpstr>Exceptions</vt:lpstr>
      <vt:lpstr>Example Exception</vt:lpstr>
      <vt:lpstr>Exception Registers</vt:lpstr>
      <vt:lpstr>Exception Causes</vt:lpstr>
      <vt:lpstr>Exception Hardware: EPC &amp; Cause</vt:lpstr>
      <vt:lpstr>Exception Hardware: mfc0</vt:lpstr>
      <vt:lpstr>Deep Pipelining</vt:lpstr>
      <vt:lpstr>Branch Prediction</vt:lpstr>
      <vt:lpstr>Branch Prediction Example</vt:lpstr>
      <vt:lpstr>1-Bit Branch Predictor</vt:lpstr>
      <vt:lpstr>2-Bit Branch Predictor</vt:lpstr>
      <vt:lpstr>Superscalar</vt:lpstr>
      <vt:lpstr>Superscalar Example</vt:lpstr>
      <vt:lpstr>Superscalar with Dependencies</vt:lpstr>
      <vt:lpstr>Out of Order Processor</vt:lpstr>
      <vt:lpstr>Out of Order Processor</vt:lpstr>
      <vt:lpstr>Out of Order Processor Example</vt:lpstr>
      <vt:lpstr>Register Renaming</vt:lpstr>
      <vt:lpstr>SIMD</vt:lpstr>
      <vt:lpstr>Advanced Architecture Techniques</vt:lpstr>
      <vt:lpstr>Threading: Definitions</vt:lpstr>
      <vt:lpstr>Threads in Conventional Processor</vt:lpstr>
      <vt:lpstr>Multithreading</vt:lpstr>
      <vt:lpstr>Multiprocessors</vt:lpstr>
      <vt:lpstr>Other Resources</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sharris</dc:creator>
  <cp:lastModifiedBy>이중희[ 주임교수 / 사이버보안학과 ]</cp:lastModifiedBy>
  <cp:revision>95</cp:revision>
  <dcterms:created xsi:type="dcterms:W3CDTF">2012-08-07T04:56:47Z</dcterms:created>
  <dcterms:modified xsi:type="dcterms:W3CDTF">2023-07-14T11:10:46Z</dcterms:modified>
</cp:coreProperties>
</file>